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85"/>
  </p:notesMasterIdLst>
  <p:sldIdLst>
    <p:sldId id="415" r:id="rId2"/>
    <p:sldId id="263" r:id="rId3"/>
    <p:sldId id="265" r:id="rId4"/>
    <p:sldId id="268" r:id="rId5"/>
    <p:sldId id="336" r:id="rId6"/>
    <p:sldId id="269" r:id="rId7"/>
    <p:sldId id="335" r:id="rId8"/>
    <p:sldId id="334" r:id="rId9"/>
    <p:sldId id="396" r:id="rId10"/>
    <p:sldId id="266" r:id="rId11"/>
    <p:sldId id="326" r:id="rId12"/>
    <p:sldId id="267" r:id="rId13"/>
    <p:sldId id="273" r:id="rId14"/>
    <p:sldId id="409" r:id="rId15"/>
    <p:sldId id="275" r:id="rId16"/>
    <p:sldId id="276" r:id="rId17"/>
    <p:sldId id="277" r:id="rId18"/>
    <p:sldId id="278" r:id="rId19"/>
    <p:sldId id="343" r:id="rId20"/>
    <p:sldId id="344" r:id="rId21"/>
    <p:sldId id="345" r:id="rId22"/>
    <p:sldId id="346" r:id="rId23"/>
    <p:sldId id="347" r:id="rId24"/>
    <p:sldId id="348" r:id="rId25"/>
    <p:sldId id="349" r:id="rId26"/>
    <p:sldId id="350" r:id="rId27"/>
    <p:sldId id="351" r:id="rId28"/>
    <p:sldId id="352" r:id="rId29"/>
    <p:sldId id="356" r:id="rId30"/>
    <p:sldId id="354" r:id="rId31"/>
    <p:sldId id="355" r:id="rId32"/>
    <p:sldId id="357" r:id="rId33"/>
    <p:sldId id="383" r:id="rId34"/>
    <p:sldId id="384" r:id="rId35"/>
    <p:sldId id="407" r:id="rId36"/>
    <p:sldId id="408" r:id="rId37"/>
    <p:sldId id="385" r:id="rId38"/>
    <p:sldId id="386" r:id="rId39"/>
    <p:sldId id="387" r:id="rId40"/>
    <p:sldId id="364" r:id="rId41"/>
    <p:sldId id="371" r:id="rId42"/>
    <p:sldId id="388" r:id="rId43"/>
    <p:sldId id="410" r:id="rId44"/>
    <p:sldId id="413" r:id="rId45"/>
    <p:sldId id="414" r:id="rId46"/>
    <p:sldId id="390" r:id="rId47"/>
    <p:sldId id="389" r:id="rId48"/>
    <p:sldId id="374" r:id="rId49"/>
    <p:sldId id="375" r:id="rId50"/>
    <p:sldId id="337" r:id="rId51"/>
    <p:sldId id="411" r:id="rId52"/>
    <p:sldId id="391" r:id="rId53"/>
    <p:sldId id="392" r:id="rId54"/>
    <p:sldId id="394" r:id="rId55"/>
    <p:sldId id="393" r:id="rId56"/>
    <p:sldId id="380" r:id="rId57"/>
    <p:sldId id="376" r:id="rId58"/>
    <p:sldId id="340" r:id="rId59"/>
    <p:sldId id="339" r:id="rId60"/>
    <p:sldId id="286" r:id="rId61"/>
    <p:sldId id="399" r:id="rId62"/>
    <p:sldId id="381" r:id="rId63"/>
    <p:sldId id="397" r:id="rId64"/>
    <p:sldId id="398" r:id="rId65"/>
    <p:sldId id="403" r:id="rId66"/>
    <p:sldId id="412" r:id="rId67"/>
    <p:sldId id="402" r:id="rId68"/>
    <p:sldId id="404" r:id="rId69"/>
    <p:sldId id="406" r:id="rId70"/>
    <p:sldId id="401" r:id="rId71"/>
    <p:sldId id="400" r:id="rId72"/>
    <p:sldId id="405" r:id="rId73"/>
    <p:sldId id="288" r:id="rId74"/>
    <p:sldId id="316" r:id="rId75"/>
    <p:sldId id="317" r:id="rId76"/>
    <p:sldId id="324" r:id="rId77"/>
    <p:sldId id="321" r:id="rId78"/>
    <p:sldId id="330" r:id="rId79"/>
    <p:sldId id="320" r:id="rId80"/>
    <p:sldId id="323" r:id="rId81"/>
    <p:sldId id="322" r:id="rId82"/>
    <p:sldId id="325" r:id="rId83"/>
    <p:sldId id="331" r:id="rId84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290" autoAdjust="0"/>
  </p:normalViewPr>
  <p:slideViewPr>
    <p:cSldViewPr>
      <p:cViewPr varScale="1">
        <p:scale>
          <a:sx n="74" d="100"/>
          <a:sy n="74" d="100"/>
        </p:scale>
        <p:origin x="-3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1956" y="-90"/>
      </p:cViewPr>
      <p:guideLst>
        <p:guide orient="horz" pos="3126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6186B-9129-46A2-A3E9-29F8DB6F2275}" type="datetimeFigureOut">
              <a:rPr lang="en-GB" smtClean="0"/>
              <a:pPr/>
              <a:t>06/06/2011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5B8863-C766-4B6D-B0A5-8FF6DE734D6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31877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C38D37-99CB-45B8-915D-3A238EF2C2EE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Merchant (someone who wants visitors to come to their site to increase sales, leads etc.) registers with an Affiliate provider and adds a programme to the site.</a:t>
            </a:r>
          </a:p>
          <a:p>
            <a:pPr lvl="1"/>
            <a:r>
              <a:rPr lang="en-GB" dirty="0" smtClean="0"/>
              <a:t>A programme is a combination of a banner or text, an offer of commission, and a link to the Merchant’s site.</a:t>
            </a:r>
          </a:p>
          <a:p>
            <a:r>
              <a:rPr lang="en-GB" dirty="0" smtClean="0"/>
              <a:t>An Affiliate (someone who wants to add adverts to their site to generate revenue) also registers with affiliate provider, and subscribes to the programme offered by the Merchant.</a:t>
            </a:r>
          </a:p>
          <a:p>
            <a:r>
              <a:rPr lang="en-GB" dirty="0" smtClean="0"/>
              <a:t>This generates code which the Affiliate adds to their site.</a:t>
            </a:r>
          </a:p>
          <a:p>
            <a:r>
              <a:rPr lang="en-GB" dirty="0" smtClean="0"/>
              <a:t>Using this code, tracks visitors to the Affiliate’s site and tracks visits from this site to the Merchant’s site. It also records whether the offer conditions are met.</a:t>
            </a:r>
          </a:p>
          <a:p>
            <a:r>
              <a:rPr lang="en-GB" dirty="0" smtClean="0"/>
              <a:t>All the data is processed and then credits the Affiliate with the relevant amount of commission.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C625A-D57B-4FE3-B0E9-FA49956EDEE6}" type="slidenum">
              <a:rPr lang="en-GB" smtClean="0"/>
              <a:pPr/>
              <a:t>30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 Merchant (someone who wants visitors to come to their site to increase sales, leads etc.) registers with an Affiliate provider and adds a programme to the site.</a:t>
            </a:r>
          </a:p>
          <a:p>
            <a:pPr lvl="1"/>
            <a:r>
              <a:rPr lang="en-GB" dirty="0" smtClean="0"/>
              <a:t>A programme is a combination of a banner or text, an offer of commission, and a link to the Merchant’s site.</a:t>
            </a:r>
          </a:p>
          <a:p>
            <a:r>
              <a:rPr lang="en-GB" dirty="0" smtClean="0"/>
              <a:t>An Affiliate (someone who wants to add adverts to their site to generate revenue) also registers with affiliate provider, and subscribes to the programme offered by the Merchant.</a:t>
            </a:r>
          </a:p>
          <a:p>
            <a:r>
              <a:rPr lang="en-GB" dirty="0" smtClean="0"/>
              <a:t>This generates code which the Affiliate adds to their site.</a:t>
            </a:r>
          </a:p>
          <a:p>
            <a:r>
              <a:rPr lang="en-GB" dirty="0" smtClean="0"/>
              <a:t>Using this code, tracks visitors to the Affiliate’s site and tracks visits from this site to the Merchant’s site. It also records whether the offer conditions are met.</a:t>
            </a:r>
          </a:p>
          <a:p>
            <a:r>
              <a:rPr lang="en-GB" dirty="0" smtClean="0"/>
              <a:t>All the data is processed and then credits the Affiliate with the relevant amount of commission.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C625A-D57B-4FE3-B0E9-FA49956EDEE6}" type="slidenum">
              <a:rPr lang="en-GB" smtClean="0"/>
              <a:pPr/>
              <a:t>31</a:t>
            </a:fld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609A60-5826-4720-8B94-017C7B58F367}" type="slidenum">
              <a:rPr lang="en-US" smtClean="0"/>
              <a:pPr/>
              <a:t>83</a:t>
            </a:fld>
            <a:endParaRPr lang="en-US" dirty="0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 </a:t>
            </a:r>
          </a:p>
        </p:txBody>
      </p:sp>
      <p:sp>
        <p:nvSpPr>
          <p:cNvPr id="141317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dirty="0" smtClean="0"/>
              <a:t>Enterprise Coaching - Be your own boss programme</a:t>
            </a:r>
            <a:endParaRPr lang="en-US" dirty="0" smtClean="0"/>
          </a:p>
        </p:txBody>
      </p:sp>
      <p:sp>
        <p:nvSpPr>
          <p:cNvPr id="141318" name="Header Placeholder 5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GB" dirty="0" smtClean="0"/>
              <a:t>How to market yourself on the internet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8E49-C3CF-4EB8-9863-2187388B4D5B}" type="datetimeFigureOut">
              <a:rPr lang="en-GB" smtClean="0"/>
              <a:pPr/>
              <a:t>06/06/2011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285774-4A18-4043-AEA3-D5B5D6CE7B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BD51F9-CE6B-439E-925C-836F7DABAD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BD51F9-CE6B-439E-925C-836F7DABAD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800000"/>
            <a:ext cx="7236456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Title 6"/>
          <p:cNvSpPr>
            <a:spLocks noGrp="1" noChangeAspect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40000" y="1800000"/>
            <a:ext cx="7236456" cy="4525963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GB" dirty="0" smtClean="0"/>
              <a:t>Text here...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116000" y="1436399"/>
            <a:ext cx="7074000" cy="5306400"/>
          </a:xfrm>
          <a:ln w="38100" cmpd="sng"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/>
        </p:spPr>
        <p:txBody>
          <a:bodyPr>
            <a:flatTx/>
          </a:bodyPr>
          <a:lstStyle>
            <a:lvl1pPr>
              <a:buNone/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the picture icon to import your image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A8E49-C3CF-4EB8-9863-2187388B4D5B}" type="datetimeFigureOut">
              <a:rPr lang="en-GB" smtClean="0"/>
              <a:pPr/>
              <a:t>06/06/2011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285774-4A18-4043-AEA3-D5B5D6CE7B6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BD51F9-CE6B-439E-925C-836F7DABAD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BD51F9-CE6B-439E-925C-836F7DABAD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BD51F9-CE6B-439E-925C-836F7DABAD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BD51F9-CE6B-439E-925C-836F7DABAD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BD51F9-CE6B-439E-925C-836F7DABAD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BD51F9-CE6B-439E-925C-836F7DABAD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BD51F9-CE6B-439E-925C-836F7DABAD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747BA-FA93-4A66-889F-ED12BB8152CA}" type="datetimeFigureOut">
              <a:rPr lang="en-US" smtClean="0"/>
              <a:t>6/6/2011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86625" y="6307138"/>
            <a:ext cx="1857375" cy="550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7" r:id="rId12"/>
    <p:sldLayoutId id="2147483678" r:id="rId13"/>
    <p:sldLayoutId id="214748367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4.png"/><Relationship Id="rId3" Type="http://schemas.openxmlformats.org/officeDocument/2006/relationships/image" Target="../media/image15.gif"/><Relationship Id="rId7" Type="http://schemas.openxmlformats.org/officeDocument/2006/relationships/image" Target="../media/image19.gif"/><Relationship Id="rId12" Type="http://schemas.openxmlformats.org/officeDocument/2006/relationships/image" Target="../media/image23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11" Type="http://schemas.openxmlformats.org/officeDocument/2006/relationships/image" Target="../media/image22.gif"/><Relationship Id="rId5" Type="http://schemas.openxmlformats.org/officeDocument/2006/relationships/image" Target="../media/image17.png"/><Relationship Id="rId10" Type="http://schemas.openxmlformats.org/officeDocument/2006/relationships/hyperlink" Target="http://www.webgains.com/" TargetMode="External"/><Relationship Id="rId4" Type="http://schemas.openxmlformats.org/officeDocument/2006/relationships/image" Target="../media/image16.gif"/><Relationship Id="rId9" Type="http://schemas.openxmlformats.org/officeDocument/2006/relationships/image" Target="../media/image21.gif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11" Type="http://schemas.openxmlformats.org/officeDocument/2006/relationships/image" Target="../media/image63.gif"/><Relationship Id="rId5" Type="http://schemas.openxmlformats.org/officeDocument/2006/relationships/image" Target="../media/image57.gif"/><Relationship Id="rId10" Type="http://schemas.openxmlformats.org/officeDocument/2006/relationships/image" Target="../media/image62.png"/><Relationship Id="rId4" Type="http://schemas.openxmlformats.org/officeDocument/2006/relationships/hyperlink" Target="http://www.facebook.com/deals#!/deals/business" TargetMode="External"/><Relationship Id="rId9" Type="http://schemas.openxmlformats.org/officeDocument/2006/relationships/image" Target="../media/image6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businessclub.biz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850" y="358775"/>
            <a:ext cx="882015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Transformational ICT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39552" y="1700808"/>
            <a:ext cx="662473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2200">
                <a:solidFill>
                  <a:schemeClr val="tx1"/>
                </a:solidFill>
                <a:latin typeface="+mn-lt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2200">
                <a:solidFill>
                  <a:schemeClr val="tx1"/>
                </a:solidFill>
                <a:latin typeface="+mn-lt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1900">
                <a:solidFill>
                  <a:schemeClr val="tx1"/>
                </a:solidFill>
                <a:latin typeface="+mn-lt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0" algn="l">
              <a:buClr>
                <a:srgbClr val="000000"/>
              </a:buClr>
              <a:defRPr/>
            </a:pPr>
            <a:r>
              <a:rPr lang="en-GB" sz="4000" b="1" kern="0" dirty="0">
                <a:solidFill>
                  <a:srgbClr val="000000"/>
                </a:solidFill>
              </a:rPr>
              <a:t>Pay On </a:t>
            </a:r>
            <a:r>
              <a:rPr lang="en-GB" sz="4000" b="1" kern="0" dirty="0" smtClean="0">
                <a:solidFill>
                  <a:srgbClr val="000000"/>
                </a:solidFill>
              </a:rPr>
              <a:t>Performance </a:t>
            </a:r>
            <a:r>
              <a:rPr lang="en-GB" sz="4000" b="1" kern="0" dirty="0">
                <a:solidFill>
                  <a:srgbClr val="000000"/>
                </a:solidFill>
              </a:rPr>
              <a:t>(POP) </a:t>
            </a:r>
            <a:r>
              <a:rPr lang="en-GB" sz="4000" b="1" kern="0" dirty="0" smtClean="0">
                <a:solidFill>
                  <a:srgbClr val="000000"/>
                </a:solidFill>
              </a:rPr>
              <a:t>Marketing</a:t>
            </a:r>
          </a:p>
          <a:p>
            <a:pPr lvl="0" algn="l">
              <a:buClr>
                <a:srgbClr val="000000"/>
              </a:buClr>
              <a:defRPr/>
            </a:pPr>
            <a:endParaRPr lang="en-GB" sz="4000" b="1" kern="0" dirty="0" smtClean="0">
              <a:solidFill>
                <a:srgbClr val="000000"/>
              </a:solidFill>
            </a:endParaRPr>
          </a:p>
          <a:p>
            <a:pPr lvl="0" algn="l">
              <a:buClr>
                <a:srgbClr val="000000"/>
              </a:buClr>
              <a:defRPr/>
            </a:pPr>
            <a:r>
              <a:rPr lang="en-GB" sz="2800" b="1" kern="0" dirty="0" smtClean="0">
                <a:solidFill>
                  <a:srgbClr val="000000"/>
                </a:solidFill>
              </a:rPr>
              <a:t>Ann Stanley</a:t>
            </a:r>
          </a:p>
          <a:p>
            <a:pPr lvl="0" algn="l">
              <a:buClr>
                <a:srgbClr val="000000"/>
              </a:buClr>
              <a:defRPr/>
            </a:pPr>
            <a:r>
              <a:rPr lang="en-GB" sz="2800" b="1" kern="0" dirty="0" err="1" smtClean="0">
                <a:solidFill>
                  <a:srgbClr val="000000"/>
                </a:solidFill>
              </a:rPr>
              <a:t>Anicca</a:t>
            </a:r>
            <a:r>
              <a:rPr lang="en-GB" sz="2800" b="1" kern="0" dirty="0" smtClean="0">
                <a:solidFill>
                  <a:srgbClr val="000000"/>
                </a:solidFill>
              </a:rPr>
              <a:t> Solutions</a:t>
            </a:r>
            <a:endParaRPr lang="en-GB" sz="2800" b="1" kern="0" dirty="0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48064" y="2636912"/>
            <a:ext cx="3303730" cy="31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Merchants include both </a:t>
            </a:r>
            <a:r>
              <a:rPr lang="en-GB" dirty="0"/>
              <a:t>smaller </a:t>
            </a:r>
            <a:r>
              <a:rPr lang="en-GB" dirty="0" smtClean="0"/>
              <a:t>businesses and large multi-national companies </a:t>
            </a:r>
            <a:endParaRPr lang="en-GB" dirty="0"/>
          </a:p>
          <a:p>
            <a:r>
              <a:rPr lang="en-GB" dirty="0" smtClean="0"/>
              <a:t>Affiliate marketing works very well for certain types of Merchants</a:t>
            </a:r>
          </a:p>
          <a:p>
            <a:pPr lvl="1"/>
            <a:r>
              <a:rPr lang="en-GB" sz="1800" dirty="0" smtClean="0"/>
              <a:t>New businesses (with no SEO traffic)</a:t>
            </a:r>
          </a:p>
          <a:p>
            <a:pPr lvl="1"/>
            <a:r>
              <a:rPr lang="en-GB" sz="1800" dirty="0" smtClean="0"/>
              <a:t>Companies with low budgets or where the cost per acquisition is expensive by using other methods (such as pay per click)</a:t>
            </a:r>
          </a:p>
          <a:p>
            <a:pPr lvl="1"/>
            <a:r>
              <a:rPr lang="en-GB" sz="1800" dirty="0" smtClean="0"/>
              <a:t>Big brand names that want maximum sales</a:t>
            </a:r>
          </a:p>
          <a:p>
            <a:pPr>
              <a:buNone/>
            </a:pPr>
            <a:endParaRPr lang="en-GB" sz="24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smtClean="0"/>
              <a:t>Merchants (sellers or service provider)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Most Merchants tend to use affiliate marketing to sell products to consumers (so they pay commission on a sale)</a:t>
            </a:r>
          </a:p>
          <a:p>
            <a:r>
              <a:rPr lang="en-GB" dirty="0" smtClean="0"/>
              <a:t>Also used for lead generation (for the sale of services) and business to business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Merchants (sellers or service provider)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Affiliates, anybody with a website or blog who wishes to generate additional income</a:t>
            </a:r>
          </a:p>
          <a:p>
            <a:pPr lvl="1"/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Affiliates may already have established traffic, extensive database lists for email marketing, or may use SEO and PPC to get visitors to their site (and then to the merchants’ sites)</a:t>
            </a:r>
          </a:p>
          <a:p>
            <a:pPr>
              <a:buNone/>
            </a:pPr>
            <a:endParaRPr lang="en-GB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Affiliates (advertisers)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7886857"/>
              </p:ext>
            </p:extLst>
          </p:nvPr>
        </p:nvGraphicFramePr>
        <p:xfrm>
          <a:off x="1619672" y="2852936"/>
          <a:ext cx="676875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338437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directory sites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e-commerce sites 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loyalty sites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shopping sites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cash-back sites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ecommerce aggregators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blogs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point</a:t>
                      </a:r>
                      <a:r>
                        <a:rPr lang="en-GB" baseline="0" dirty="0" smtClean="0"/>
                        <a:t> earning sites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900" dirty="0" smtClean="0"/>
              <a:t>Typical affiliate model (products /services)</a:t>
            </a:r>
            <a:endParaRPr lang="en-GB" sz="2900" dirty="0"/>
          </a:p>
        </p:txBody>
      </p:sp>
      <p:sp>
        <p:nvSpPr>
          <p:cNvPr id="5" name="Rectangle 4"/>
          <p:cNvSpPr/>
          <p:nvPr/>
        </p:nvSpPr>
        <p:spPr>
          <a:xfrm>
            <a:off x="2771800" y="1484784"/>
            <a:ext cx="1800200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91680" y="3212976"/>
            <a:ext cx="1944216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Visitors clicks through to  Merchants site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0032" y="3212976"/>
            <a:ext cx="2088232" cy="12241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Visitors clicks through to  Service Provider’s site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71800" y="4941168"/>
            <a:ext cx="1728192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Merchant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Sells product to visitor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2771800" y="2708920"/>
            <a:ext cx="1224136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932040" y="2708920"/>
            <a:ext cx="144016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4" idx="0"/>
          </p:cNvCxnSpPr>
          <p:nvPr/>
        </p:nvCxnSpPr>
        <p:spPr>
          <a:xfrm flipH="1">
            <a:off x="5616116" y="4437112"/>
            <a:ext cx="612068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71800" y="4437112"/>
            <a:ext cx="144016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p Arrow 15"/>
          <p:cNvSpPr/>
          <p:nvPr/>
        </p:nvSpPr>
        <p:spPr>
          <a:xfrm>
            <a:off x="4355976" y="2708920"/>
            <a:ext cx="432048" cy="21602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£</a:t>
            </a:r>
            <a:endParaRPr lang="en-GB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971600" y="5445224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/>
              <a:t>Product </a:t>
            </a:r>
          </a:p>
          <a:p>
            <a:pPr algn="r"/>
            <a:r>
              <a:rPr lang="en-GB" sz="2400" dirty="0" smtClean="0"/>
              <a:t>sales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732240" y="544522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Leads for services</a:t>
            </a:r>
            <a:endParaRPr lang="en-GB" sz="2400" dirty="0"/>
          </a:p>
        </p:txBody>
      </p:sp>
      <p:sp>
        <p:nvSpPr>
          <p:cNvPr id="14" name="Rectangle 13"/>
          <p:cNvSpPr/>
          <p:nvPr/>
        </p:nvSpPr>
        <p:spPr>
          <a:xfrm>
            <a:off x="4644008" y="4941168"/>
            <a:ext cx="1944216" cy="12241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Service provider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Visitor completes form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5576" y="1484784"/>
            <a:ext cx="1944216" cy="122413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Affiliate Feed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With feeds from various Merchants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2000" y="1484784"/>
            <a:ext cx="1800200" cy="12241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491880" y="1556792"/>
            <a:ext cx="1080120" cy="10801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3347864" y="1556792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b="1" dirty="0" smtClean="0">
                <a:solidFill>
                  <a:prstClr val="black"/>
                </a:solidFill>
              </a:rPr>
              <a:t>Affiliate site</a:t>
            </a:r>
          </a:p>
          <a:p>
            <a:pPr lvl="0" algn="ctr"/>
            <a:r>
              <a:rPr lang="en-GB" dirty="0" smtClean="0">
                <a:solidFill>
                  <a:prstClr val="black"/>
                </a:solidFill>
              </a:rPr>
              <a:t>Marketing carried out by Affiliate</a:t>
            </a:r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475656" y="2708920"/>
            <a:ext cx="1296144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14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Examples of affiliate websites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5739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Quidco - Cash back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77" b="12495"/>
          <a:stretch>
            <a:fillRect/>
          </a:stretch>
        </p:blipFill>
        <p:spPr bwMode="auto">
          <a:xfrm>
            <a:off x="1547664" y="1484784"/>
            <a:ext cx="5969637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191" t="69582" r="2326" b="5612"/>
          <a:stretch>
            <a:fillRect/>
          </a:stretch>
        </p:blipFill>
        <p:spPr bwMode="auto">
          <a:xfrm>
            <a:off x="1547664" y="5400648"/>
            <a:ext cx="5976664" cy="112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19672" y="1412776"/>
            <a:ext cx="5976664" cy="51125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n w="381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Greasy palm - Cashback</a:t>
            </a:r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Mutual points - Earn points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/>
          <a:srcRect r="1520"/>
          <a:stretch/>
        </p:blipFill>
        <p:spPr bwMode="auto">
          <a:xfrm>
            <a:off x="1115616" y="1412776"/>
            <a:ext cx="6966500" cy="530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MyIce – online and offline points</a:t>
            </a:r>
            <a:endParaRPr lang="en-GB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/>
          <a:srcRect r="1733" b="1998"/>
          <a:stretch/>
        </p:blipFill>
        <p:spPr bwMode="auto">
          <a:xfrm>
            <a:off x="1116000" y="1436399"/>
            <a:ext cx="6951368" cy="5200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Shopping directory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16" t="2223" r="13009"/>
          <a:stretch>
            <a:fillRect/>
          </a:stretch>
        </p:blipFill>
        <p:spPr bwMode="auto">
          <a:xfrm>
            <a:off x="251520" y="1484784"/>
            <a:ext cx="4355178" cy="432047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4039" r="14766"/>
          <a:stretch>
            <a:fillRect/>
          </a:stretch>
        </p:blipFill>
        <p:spPr bwMode="auto">
          <a:xfrm>
            <a:off x="4716016" y="1484784"/>
            <a:ext cx="4113238" cy="433305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95536" y="5229200"/>
            <a:ext cx="1584176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716016" y="1484784"/>
            <a:ext cx="3240360" cy="2880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3195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4525963"/>
          </a:xfrm>
        </p:spPr>
        <p:txBody>
          <a:bodyPr>
            <a:noAutofit/>
          </a:bodyPr>
          <a:lstStyle/>
          <a:p>
            <a:r>
              <a:rPr lang="en-GB" sz="2400" dirty="0"/>
              <a:t>An introduction to </a:t>
            </a:r>
            <a:r>
              <a:rPr lang="en-GB" sz="2400" dirty="0" smtClean="0"/>
              <a:t>Pay On Performance or POP </a:t>
            </a:r>
            <a:r>
              <a:rPr lang="en-GB" sz="2400" dirty="0"/>
              <a:t>marketing </a:t>
            </a:r>
            <a:endParaRPr lang="en-GB" sz="2400" dirty="0" smtClean="0"/>
          </a:p>
          <a:p>
            <a:r>
              <a:rPr lang="en-GB" sz="2400" dirty="0" smtClean="0"/>
              <a:t>An overview of the </a:t>
            </a:r>
            <a:r>
              <a:rPr lang="en-GB" sz="2400" dirty="0"/>
              <a:t>main POP </a:t>
            </a:r>
            <a:r>
              <a:rPr lang="en-GB" sz="2400" dirty="0" smtClean="0"/>
              <a:t>techniques</a:t>
            </a:r>
            <a:endParaRPr lang="en-GB" sz="2400" dirty="0"/>
          </a:p>
          <a:p>
            <a:r>
              <a:rPr lang="en-GB" sz="2400" dirty="0"/>
              <a:t>Affiliate marketing </a:t>
            </a:r>
          </a:p>
          <a:p>
            <a:pPr lvl="1"/>
            <a:r>
              <a:rPr lang="en-GB" sz="2400" dirty="0" smtClean="0"/>
              <a:t>What is affiliate marketing?</a:t>
            </a:r>
          </a:p>
          <a:p>
            <a:pPr lvl="1"/>
            <a:r>
              <a:rPr lang="en-GB" sz="2400" dirty="0" smtClean="0"/>
              <a:t>Examples of affiliate websites</a:t>
            </a:r>
          </a:p>
          <a:p>
            <a:pPr lvl="1"/>
            <a:r>
              <a:rPr lang="en-GB" sz="2400" dirty="0" smtClean="0"/>
              <a:t>Setting </a:t>
            </a:r>
            <a:r>
              <a:rPr lang="en-GB" sz="2400" dirty="0"/>
              <a:t>up an affiliate program</a:t>
            </a:r>
          </a:p>
          <a:p>
            <a:pPr lvl="1"/>
            <a:r>
              <a:rPr lang="en-GB" sz="2400" dirty="0"/>
              <a:t>Product </a:t>
            </a:r>
            <a:r>
              <a:rPr lang="en-GB" sz="2400" dirty="0" smtClean="0"/>
              <a:t>feeds and syndication </a:t>
            </a:r>
          </a:p>
          <a:p>
            <a:pPr lvl="1"/>
            <a:r>
              <a:rPr lang="en-GB" sz="2400" dirty="0" smtClean="0"/>
              <a:t>Drop shipping, white label websites and market places</a:t>
            </a:r>
            <a:endParaRPr lang="en-GB" sz="2400" dirty="0"/>
          </a:p>
          <a:p>
            <a:r>
              <a:rPr lang="en-GB" sz="2400" dirty="0"/>
              <a:t>Lead generation </a:t>
            </a:r>
            <a:r>
              <a:rPr lang="en-GB" sz="2400" dirty="0" smtClean="0"/>
              <a:t>for B2B and services</a:t>
            </a:r>
            <a:endParaRPr lang="en-GB" sz="2400" dirty="0"/>
          </a:p>
          <a:p>
            <a:r>
              <a:rPr lang="en-GB" sz="2400" dirty="0"/>
              <a:t>Daily deals</a:t>
            </a:r>
          </a:p>
        </p:txBody>
      </p:sp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Agenda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Click through to M &amp; S</a:t>
            </a:r>
            <a:br>
              <a:rPr lang="en-GB" dirty="0" smtClean="0"/>
            </a:br>
            <a:r>
              <a:rPr lang="en-GB" sz="2000" dirty="0" smtClean="0"/>
              <a:t>(note url has tracking code added)</a:t>
            </a:r>
            <a:endParaRPr lang="en-GB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7074000" cy="530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87824" y="1340768"/>
            <a:ext cx="381642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7078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en-GB" sz="3600" dirty="0" smtClean="0"/>
              <a:t>AdSense from Google (not an affiliate ad) </a:t>
            </a:r>
            <a:endParaRPr lang="en-GB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7074000" cy="530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19872" y="980728"/>
            <a:ext cx="3600400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115616" y="4581128"/>
            <a:ext cx="864096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819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40000" y="360000"/>
            <a:ext cx="82296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sz="3200" dirty="0"/>
              <a:t>Setting up an affiliate programme</a:t>
            </a:r>
            <a:endParaRPr lang="en-GB" sz="3600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Setting up an affiliate programme</a:t>
            </a:r>
            <a:r>
              <a:rPr lang="en-GB" sz="4800" dirty="0" smtClean="0"/>
              <a:t/>
            </a:r>
            <a:br>
              <a:rPr lang="en-GB" sz="4800" dirty="0" smtClean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95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Having a programme and commission structure in place to attract affiliates</a:t>
            </a:r>
          </a:p>
          <a:p>
            <a:r>
              <a:rPr lang="en-GB" dirty="0" smtClean="0"/>
              <a:t>Getting enough affiliates to join your programme</a:t>
            </a:r>
          </a:p>
          <a:p>
            <a:r>
              <a:rPr lang="en-GB" dirty="0" smtClean="0"/>
              <a:t>Ability to track which affiliate generated a successful sale or lead</a:t>
            </a:r>
          </a:p>
          <a:p>
            <a:r>
              <a:rPr lang="en-GB" dirty="0" smtClean="0"/>
              <a:t>Easy to manage the programme and pay the affiliates</a:t>
            </a:r>
          </a:p>
          <a:p>
            <a:r>
              <a:rPr lang="en-GB" dirty="0" smtClean="0"/>
              <a:t>Ability to reject sales or leads if they are fraudulent or payment is not received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Key elements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344559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does it work?</a:t>
            </a:r>
            <a:endParaRPr lang="en-GB" dirty="0"/>
          </a:p>
        </p:txBody>
      </p:sp>
      <p:sp>
        <p:nvSpPr>
          <p:cNvPr id="5" name="computr2"/>
          <p:cNvSpPr>
            <a:spLocks noEditPoints="1" noChangeArrowheads="1"/>
          </p:cNvSpPr>
          <p:nvPr/>
        </p:nvSpPr>
        <p:spPr bwMode="auto">
          <a:xfrm>
            <a:off x="539750" y="3168650"/>
            <a:ext cx="1000125" cy="1000125"/>
          </a:xfrm>
          <a:custGeom>
            <a:avLst/>
            <a:gdLst>
              <a:gd name="T0" fmla="*/ 23153956 w 21600"/>
              <a:gd name="T1" fmla="*/ 0 h 21600"/>
              <a:gd name="T2" fmla="*/ 23153956 w 21600"/>
              <a:gd name="T3" fmla="*/ 46307866 h 21600"/>
              <a:gd name="T4" fmla="*/ 37144918 w 21600"/>
              <a:gd name="T5" fmla="*/ 0 h 21600"/>
              <a:gd name="T6" fmla="*/ 9162950 w 21600"/>
              <a:gd name="T7" fmla="*/ 0 h 21600"/>
              <a:gd name="T8" fmla="*/ 9162950 w 21600"/>
              <a:gd name="T9" fmla="*/ 24935527 h 21600"/>
              <a:gd name="T10" fmla="*/ 37144918 w 21600"/>
              <a:gd name="T11" fmla="*/ 24935527 h 21600"/>
              <a:gd name="T12" fmla="*/ 9162950 w 21600"/>
              <a:gd name="T13" fmla="*/ 12468828 h 21600"/>
              <a:gd name="T14" fmla="*/ 37144918 w 21600"/>
              <a:gd name="T15" fmla="*/ 12468828 h 21600"/>
              <a:gd name="T16" fmla="*/ 40365042 w 21600"/>
              <a:gd name="T17" fmla="*/ 33841173 h 21600"/>
              <a:gd name="T18" fmla="*/ 5942825 w 21600"/>
              <a:gd name="T19" fmla="*/ 33841173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" name="mainfrm"/>
          <p:cNvSpPr>
            <a:spLocks noEditPoints="1" noChangeArrowheads="1"/>
          </p:cNvSpPr>
          <p:nvPr/>
        </p:nvSpPr>
        <p:spPr bwMode="auto">
          <a:xfrm>
            <a:off x="6302375" y="2197100"/>
            <a:ext cx="809625" cy="809625"/>
          </a:xfrm>
          <a:custGeom>
            <a:avLst/>
            <a:gdLst>
              <a:gd name="T0" fmla="*/ 0 w 21600"/>
              <a:gd name="T1" fmla="*/ 0 h 21600"/>
              <a:gd name="T2" fmla="*/ 15173459 w 21600"/>
              <a:gd name="T3" fmla="*/ 0 h 21600"/>
              <a:gd name="T4" fmla="*/ 30346880 w 21600"/>
              <a:gd name="T5" fmla="*/ 0 h 21600"/>
              <a:gd name="T6" fmla="*/ 30346880 w 21600"/>
              <a:gd name="T7" fmla="*/ 15173459 h 21600"/>
              <a:gd name="T8" fmla="*/ 28946154 w 21600"/>
              <a:gd name="T9" fmla="*/ 30346880 h 21600"/>
              <a:gd name="T10" fmla="*/ 15173459 w 21600"/>
              <a:gd name="T11" fmla="*/ 30346880 h 21600"/>
              <a:gd name="T12" fmla="*/ 1633943 w 21600"/>
              <a:gd name="T13" fmla="*/ 30346880 h 21600"/>
              <a:gd name="T14" fmla="*/ 0 w 21600"/>
              <a:gd name="T15" fmla="*/ 1517345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32 w 21600"/>
              <a:gd name="T25" fmla="*/ 22174 h 21600"/>
              <a:gd name="T26" fmla="*/ 21579 w 21600"/>
              <a:gd name="T27" fmla="*/ 279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21600" y="10885"/>
                </a:moveTo>
                <a:lnTo>
                  <a:pt x="21600" y="0"/>
                </a:lnTo>
                <a:lnTo>
                  <a:pt x="10634" y="0"/>
                </a:lnTo>
                <a:lnTo>
                  <a:pt x="0" y="0"/>
                </a:lnTo>
                <a:lnTo>
                  <a:pt x="0" y="10885"/>
                </a:lnTo>
                <a:lnTo>
                  <a:pt x="0" y="19729"/>
                </a:lnTo>
                <a:lnTo>
                  <a:pt x="1163" y="19729"/>
                </a:lnTo>
                <a:lnTo>
                  <a:pt x="1163" y="21600"/>
                </a:lnTo>
                <a:lnTo>
                  <a:pt x="10800" y="21600"/>
                </a:lnTo>
                <a:lnTo>
                  <a:pt x="20603" y="21600"/>
                </a:lnTo>
                <a:lnTo>
                  <a:pt x="20603" y="19729"/>
                </a:lnTo>
                <a:lnTo>
                  <a:pt x="21600" y="19729"/>
                </a:lnTo>
                <a:lnTo>
                  <a:pt x="21600" y="10885"/>
                </a:lnTo>
                <a:close/>
              </a:path>
              <a:path w="21600" h="21600" extrusionOk="0">
                <a:moveTo>
                  <a:pt x="1163" y="19729"/>
                </a:moveTo>
                <a:lnTo>
                  <a:pt x="4320" y="19729"/>
                </a:lnTo>
                <a:lnTo>
                  <a:pt x="16449" y="19729"/>
                </a:lnTo>
                <a:lnTo>
                  <a:pt x="20603" y="19729"/>
                </a:lnTo>
                <a:lnTo>
                  <a:pt x="1163" y="19729"/>
                </a:lnTo>
                <a:moveTo>
                  <a:pt x="1495" y="2381"/>
                </a:moveTo>
                <a:lnTo>
                  <a:pt x="2160" y="2381"/>
                </a:lnTo>
                <a:lnTo>
                  <a:pt x="4985" y="2381"/>
                </a:lnTo>
                <a:lnTo>
                  <a:pt x="5982" y="2381"/>
                </a:lnTo>
                <a:lnTo>
                  <a:pt x="1495" y="2381"/>
                </a:lnTo>
                <a:lnTo>
                  <a:pt x="1495" y="3402"/>
                </a:lnTo>
                <a:lnTo>
                  <a:pt x="2160" y="3402"/>
                </a:lnTo>
                <a:lnTo>
                  <a:pt x="4985" y="3402"/>
                </a:lnTo>
                <a:lnTo>
                  <a:pt x="5982" y="3402"/>
                </a:lnTo>
                <a:lnTo>
                  <a:pt x="1495" y="3402"/>
                </a:lnTo>
                <a:lnTo>
                  <a:pt x="1495" y="4422"/>
                </a:lnTo>
                <a:lnTo>
                  <a:pt x="2160" y="4422"/>
                </a:lnTo>
                <a:lnTo>
                  <a:pt x="4985" y="4422"/>
                </a:lnTo>
                <a:lnTo>
                  <a:pt x="5982" y="4422"/>
                </a:lnTo>
                <a:lnTo>
                  <a:pt x="1495" y="4422"/>
                </a:lnTo>
                <a:lnTo>
                  <a:pt x="1495" y="5443"/>
                </a:lnTo>
                <a:lnTo>
                  <a:pt x="2160" y="5443"/>
                </a:lnTo>
                <a:lnTo>
                  <a:pt x="4985" y="5443"/>
                </a:lnTo>
                <a:lnTo>
                  <a:pt x="5982" y="5443"/>
                </a:lnTo>
                <a:lnTo>
                  <a:pt x="1495" y="5443"/>
                </a:lnTo>
                <a:lnTo>
                  <a:pt x="1495" y="6463"/>
                </a:lnTo>
                <a:lnTo>
                  <a:pt x="2160" y="6463"/>
                </a:lnTo>
                <a:lnTo>
                  <a:pt x="4985" y="6463"/>
                </a:lnTo>
                <a:lnTo>
                  <a:pt x="5982" y="6463"/>
                </a:lnTo>
                <a:lnTo>
                  <a:pt x="1495" y="6463"/>
                </a:lnTo>
                <a:lnTo>
                  <a:pt x="1495" y="7483"/>
                </a:lnTo>
                <a:lnTo>
                  <a:pt x="2160" y="7483"/>
                </a:lnTo>
                <a:lnTo>
                  <a:pt x="4985" y="7483"/>
                </a:lnTo>
                <a:lnTo>
                  <a:pt x="5982" y="7483"/>
                </a:lnTo>
                <a:lnTo>
                  <a:pt x="1495" y="7483"/>
                </a:lnTo>
                <a:lnTo>
                  <a:pt x="1495" y="8504"/>
                </a:lnTo>
                <a:lnTo>
                  <a:pt x="2160" y="8504"/>
                </a:lnTo>
                <a:lnTo>
                  <a:pt x="4985" y="8504"/>
                </a:lnTo>
                <a:lnTo>
                  <a:pt x="5982" y="8504"/>
                </a:lnTo>
                <a:lnTo>
                  <a:pt x="1495" y="8504"/>
                </a:lnTo>
                <a:lnTo>
                  <a:pt x="1495" y="9524"/>
                </a:lnTo>
                <a:lnTo>
                  <a:pt x="2160" y="9524"/>
                </a:lnTo>
                <a:lnTo>
                  <a:pt x="4985" y="9524"/>
                </a:lnTo>
                <a:lnTo>
                  <a:pt x="5982" y="9524"/>
                </a:lnTo>
                <a:lnTo>
                  <a:pt x="1495" y="9524"/>
                </a:lnTo>
                <a:lnTo>
                  <a:pt x="1495" y="10545"/>
                </a:lnTo>
                <a:lnTo>
                  <a:pt x="2160" y="10545"/>
                </a:lnTo>
                <a:lnTo>
                  <a:pt x="4985" y="10545"/>
                </a:lnTo>
                <a:lnTo>
                  <a:pt x="5982" y="10545"/>
                </a:lnTo>
                <a:lnTo>
                  <a:pt x="1495" y="10545"/>
                </a:lnTo>
                <a:lnTo>
                  <a:pt x="1495" y="11565"/>
                </a:lnTo>
                <a:lnTo>
                  <a:pt x="2160" y="11565"/>
                </a:lnTo>
                <a:lnTo>
                  <a:pt x="4985" y="11565"/>
                </a:lnTo>
                <a:lnTo>
                  <a:pt x="5982" y="11565"/>
                </a:lnTo>
                <a:lnTo>
                  <a:pt x="1495" y="11565"/>
                </a:lnTo>
                <a:lnTo>
                  <a:pt x="1495" y="12586"/>
                </a:lnTo>
                <a:lnTo>
                  <a:pt x="2160" y="12586"/>
                </a:lnTo>
                <a:lnTo>
                  <a:pt x="4985" y="12586"/>
                </a:lnTo>
                <a:lnTo>
                  <a:pt x="5982" y="12586"/>
                </a:lnTo>
                <a:lnTo>
                  <a:pt x="1495" y="12586"/>
                </a:lnTo>
                <a:lnTo>
                  <a:pt x="1495" y="13606"/>
                </a:lnTo>
                <a:lnTo>
                  <a:pt x="2160" y="13606"/>
                </a:lnTo>
                <a:lnTo>
                  <a:pt x="4985" y="13606"/>
                </a:lnTo>
                <a:lnTo>
                  <a:pt x="5982" y="13606"/>
                </a:lnTo>
                <a:lnTo>
                  <a:pt x="1495" y="13606"/>
                </a:lnTo>
                <a:lnTo>
                  <a:pt x="1495" y="14627"/>
                </a:lnTo>
                <a:lnTo>
                  <a:pt x="2160" y="14627"/>
                </a:lnTo>
                <a:lnTo>
                  <a:pt x="4985" y="14627"/>
                </a:lnTo>
                <a:lnTo>
                  <a:pt x="5982" y="14627"/>
                </a:lnTo>
                <a:lnTo>
                  <a:pt x="1495" y="14627"/>
                </a:lnTo>
                <a:lnTo>
                  <a:pt x="1495" y="15647"/>
                </a:lnTo>
                <a:lnTo>
                  <a:pt x="2160" y="15647"/>
                </a:lnTo>
                <a:lnTo>
                  <a:pt x="4985" y="15647"/>
                </a:lnTo>
                <a:lnTo>
                  <a:pt x="5982" y="15647"/>
                </a:lnTo>
                <a:lnTo>
                  <a:pt x="1495" y="15647"/>
                </a:lnTo>
                <a:lnTo>
                  <a:pt x="1495" y="16668"/>
                </a:lnTo>
                <a:lnTo>
                  <a:pt x="2160" y="16668"/>
                </a:lnTo>
                <a:lnTo>
                  <a:pt x="4985" y="16668"/>
                </a:lnTo>
                <a:lnTo>
                  <a:pt x="5982" y="16668"/>
                </a:lnTo>
                <a:lnTo>
                  <a:pt x="1495" y="16668"/>
                </a:lnTo>
                <a:lnTo>
                  <a:pt x="1495" y="17688"/>
                </a:lnTo>
                <a:lnTo>
                  <a:pt x="2160" y="17688"/>
                </a:lnTo>
                <a:lnTo>
                  <a:pt x="4985" y="17688"/>
                </a:lnTo>
                <a:lnTo>
                  <a:pt x="5982" y="17688"/>
                </a:lnTo>
                <a:lnTo>
                  <a:pt x="1495" y="17688"/>
                </a:lnTo>
                <a:moveTo>
                  <a:pt x="1994" y="19729"/>
                </a:moveTo>
                <a:lnTo>
                  <a:pt x="1994" y="20069"/>
                </a:lnTo>
                <a:lnTo>
                  <a:pt x="1994" y="21260"/>
                </a:lnTo>
                <a:lnTo>
                  <a:pt x="1994" y="21600"/>
                </a:lnTo>
                <a:lnTo>
                  <a:pt x="1994" y="19729"/>
                </a:lnTo>
                <a:lnTo>
                  <a:pt x="2658" y="19729"/>
                </a:lnTo>
                <a:lnTo>
                  <a:pt x="2658" y="20069"/>
                </a:lnTo>
                <a:lnTo>
                  <a:pt x="2658" y="21260"/>
                </a:lnTo>
                <a:lnTo>
                  <a:pt x="2658" y="21600"/>
                </a:lnTo>
                <a:lnTo>
                  <a:pt x="2658" y="19729"/>
                </a:lnTo>
                <a:lnTo>
                  <a:pt x="3489" y="19729"/>
                </a:lnTo>
                <a:lnTo>
                  <a:pt x="3489" y="20069"/>
                </a:lnTo>
                <a:lnTo>
                  <a:pt x="3489" y="21260"/>
                </a:lnTo>
                <a:lnTo>
                  <a:pt x="3489" y="21600"/>
                </a:lnTo>
                <a:lnTo>
                  <a:pt x="3489" y="19729"/>
                </a:lnTo>
                <a:lnTo>
                  <a:pt x="4320" y="19729"/>
                </a:lnTo>
                <a:lnTo>
                  <a:pt x="4320" y="20069"/>
                </a:lnTo>
                <a:lnTo>
                  <a:pt x="4320" y="21260"/>
                </a:lnTo>
                <a:lnTo>
                  <a:pt x="4320" y="21600"/>
                </a:lnTo>
                <a:lnTo>
                  <a:pt x="4320" y="19729"/>
                </a:lnTo>
                <a:lnTo>
                  <a:pt x="5151" y="19729"/>
                </a:lnTo>
                <a:lnTo>
                  <a:pt x="5151" y="20069"/>
                </a:lnTo>
                <a:lnTo>
                  <a:pt x="5151" y="21260"/>
                </a:lnTo>
                <a:lnTo>
                  <a:pt x="5151" y="21600"/>
                </a:lnTo>
                <a:lnTo>
                  <a:pt x="5151" y="19729"/>
                </a:lnTo>
                <a:lnTo>
                  <a:pt x="5982" y="19729"/>
                </a:lnTo>
                <a:lnTo>
                  <a:pt x="5982" y="20069"/>
                </a:lnTo>
                <a:lnTo>
                  <a:pt x="5982" y="21260"/>
                </a:lnTo>
                <a:lnTo>
                  <a:pt x="5982" y="21600"/>
                </a:lnTo>
                <a:lnTo>
                  <a:pt x="5982" y="19729"/>
                </a:lnTo>
                <a:lnTo>
                  <a:pt x="6812" y="19729"/>
                </a:lnTo>
                <a:lnTo>
                  <a:pt x="6812" y="20069"/>
                </a:lnTo>
                <a:lnTo>
                  <a:pt x="6812" y="21260"/>
                </a:lnTo>
                <a:lnTo>
                  <a:pt x="6812" y="21600"/>
                </a:lnTo>
                <a:lnTo>
                  <a:pt x="6812" y="19729"/>
                </a:lnTo>
                <a:lnTo>
                  <a:pt x="7643" y="19729"/>
                </a:lnTo>
                <a:lnTo>
                  <a:pt x="7643" y="20069"/>
                </a:lnTo>
                <a:lnTo>
                  <a:pt x="7643" y="21260"/>
                </a:lnTo>
                <a:lnTo>
                  <a:pt x="7643" y="21600"/>
                </a:lnTo>
                <a:lnTo>
                  <a:pt x="7643" y="19729"/>
                </a:lnTo>
                <a:lnTo>
                  <a:pt x="8474" y="19729"/>
                </a:lnTo>
                <a:lnTo>
                  <a:pt x="8474" y="20069"/>
                </a:lnTo>
                <a:lnTo>
                  <a:pt x="8474" y="21260"/>
                </a:lnTo>
                <a:lnTo>
                  <a:pt x="8474" y="21600"/>
                </a:lnTo>
                <a:lnTo>
                  <a:pt x="8474" y="19729"/>
                </a:lnTo>
                <a:lnTo>
                  <a:pt x="9305" y="19729"/>
                </a:lnTo>
                <a:lnTo>
                  <a:pt x="9305" y="20069"/>
                </a:lnTo>
                <a:lnTo>
                  <a:pt x="9305" y="21260"/>
                </a:lnTo>
                <a:lnTo>
                  <a:pt x="9305" y="21600"/>
                </a:lnTo>
                <a:lnTo>
                  <a:pt x="9305" y="19729"/>
                </a:lnTo>
                <a:lnTo>
                  <a:pt x="10135" y="19729"/>
                </a:lnTo>
                <a:lnTo>
                  <a:pt x="10135" y="20069"/>
                </a:lnTo>
                <a:lnTo>
                  <a:pt x="10135" y="21260"/>
                </a:lnTo>
                <a:lnTo>
                  <a:pt x="10135" y="21600"/>
                </a:lnTo>
                <a:lnTo>
                  <a:pt x="10135" y="19729"/>
                </a:lnTo>
                <a:lnTo>
                  <a:pt x="10966" y="19729"/>
                </a:lnTo>
                <a:lnTo>
                  <a:pt x="10966" y="20069"/>
                </a:lnTo>
                <a:lnTo>
                  <a:pt x="10966" y="21260"/>
                </a:lnTo>
                <a:lnTo>
                  <a:pt x="10966" y="21600"/>
                </a:lnTo>
                <a:lnTo>
                  <a:pt x="10966" y="19729"/>
                </a:lnTo>
                <a:lnTo>
                  <a:pt x="11797" y="19729"/>
                </a:lnTo>
                <a:lnTo>
                  <a:pt x="11797" y="20069"/>
                </a:lnTo>
                <a:lnTo>
                  <a:pt x="11797" y="21260"/>
                </a:lnTo>
                <a:lnTo>
                  <a:pt x="11797" y="21600"/>
                </a:lnTo>
                <a:lnTo>
                  <a:pt x="11797" y="19729"/>
                </a:lnTo>
                <a:lnTo>
                  <a:pt x="12462" y="19729"/>
                </a:lnTo>
                <a:lnTo>
                  <a:pt x="12462" y="20069"/>
                </a:lnTo>
                <a:lnTo>
                  <a:pt x="12462" y="21260"/>
                </a:lnTo>
                <a:lnTo>
                  <a:pt x="12462" y="21600"/>
                </a:lnTo>
                <a:lnTo>
                  <a:pt x="12462" y="19729"/>
                </a:lnTo>
                <a:lnTo>
                  <a:pt x="13292" y="19729"/>
                </a:lnTo>
                <a:lnTo>
                  <a:pt x="13292" y="20069"/>
                </a:lnTo>
                <a:lnTo>
                  <a:pt x="13292" y="21260"/>
                </a:lnTo>
                <a:lnTo>
                  <a:pt x="13292" y="21600"/>
                </a:lnTo>
                <a:lnTo>
                  <a:pt x="13292" y="19729"/>
                </a:lnTo>
                <a:lnTo>
                  <a:pt x="14123" y="19729"/>
                </a:lnTo>
                <a:lnTo>
                  <a:pt x="14123" y="20069"/>
                </a:lnTo>
                <a:lnTo>
                  <a:pt x="14123" y="21260"/>
                </a:lnTo>
                <a:lnTo>
                  <a:pt x="14123" y="21600"/>
                </a:lnTo>
                <a:lnTo>
                  <a:pt x="14123" y="19729"/>
                </a:lnTo>
                <a:lnTo>
                  <a:pt x="14954" y="19729"/>
                </a:lnTo>
                <a:lnTo>
                  <a:pt x="14954" y="20069"/>
                </a:lnTo>
                <a:lnTo>
                  <a:pt x="14954" y="21260"/>
                </a:lnTo>
                <a:lnTo>
                  <a:pt x="14954" y="21600"/>
                </a:lnTo>
                <a:lnTo>
                  <a:pt x="14954" y="19729"/>
                </a:lnTo>
                <a:lnTo>
                  <a:pt x="15785" y="19729"/>
                </a:lnTo>
                <a:lnTo>
                  <a:pt x="15785" y="20069"/>
                </a:lnTo>
                <a:lnTo>
                  <a:pt x="15785" y="21260"/>
                </a:lnTo>
                <a:lnTo>
                  <a:pt x="15785" y="21600"/>
                </a:lnTo>
                <a:lnTo>
                  <a:pt x="15785" y="19729"/>
                </a:lnTo>
                <a:lnTo>
                  <a:pt x="16615" y="19729"/>
                </a:lnTo>
                <a:lnTo>
                  <a:pt x="16615" y="20069"/>
                </a:lnTo>
                <a:lnTo>
                  <a:pt x="16615" y="21260"/>
                </a:lnTo>
                <a:lnTo>
                  <a:pt x="16615" y="21600"/>
                </a:lnTo>
                <a:lnTo>
                  <a:pt x="16615" y="19729"/>
                </a:lnTo>
                <a:lnTo>
                  <a:pt x="17446" y="19729"/>
                </a:lnTo>
                <a:lnTo>
                  <a:pt x="17446" y="20069"/>
                </a:lnTo>
                <a:lnTo>
                  <a:pt x="17446" y="21260"/>
                </a:lnTo>
                <a:lnTo>
                  <a:pt x="17446" y="21600"/>
                </a:lnTo>
                <a:lnTo>
                  <a:pt x="17446" y="19729"/>
                </a:lnTo>
                <a:lnTo>
                  <a:pt x="18277" y="19729"/>
                </a:lnTo>
                <a:lnTo>
                  <a:pt x="18277" y="20069"/>
                </a:lnTo>
                <a:lnTo>
                  <a:pt x="18277" y="21260"/>
                </a:lnTo>
                <a:lnTo>
                  <a:pt x="18277" y="21600"/>
                </a:lnTo>
                <a:lnTo>
                  <a:pt x="18277" y="19729"/>
                </a:lnTo>
                <a:lnTo>
                  <a:pt x="19108" y="19729"/>
                </a:lnTo>
                <a:lnTo>
                  <a:pt x="19108" y="20069"/>
                </a:lnTo>
                <a:lnTo>
                  <a:pt x="19108" y="21260"/>
                </a:lnTo>
                <a:lnTo>
                  <a:pt x="19108" y="21600"/>
                </a:lnTo>
                <a:lnTo>
                  <a:pt x="19108" y="19729"/>
                </a:lnTo>
                <a:lnTo>
                  <a:pt x="19938" y="19729"/>
                </a:lnTo>
                <a:lnTo>
                  <a:pt x="19938" y="20069"/>
                </a:lnTo>
                <a:lnTo>
                  <a:pt x="19938" y="21260"/>
                </a:lnTo>
                <a:lnTo>
                  <a:pt x="19938" y="21600"/>
                </a:lnTo>
                <a:lnTo>
                  <a:pt x="19938" y="19729"/>
                </a:lnTo>
                <a:moveTo>
                  <a:pt x="1495" y="1531"/>
                </a:moveTo>
                <a:lnTo>
                  <a:pt x="5982" y="1531"/>
                </a:lnTo>
                <a:lnTo>
                  <a:pt x="5982" y="18539"/>
                </a:lnTo>
                <a:lnTo>
                  <a:pt x="1495" y="18539"/>
                </a:lnTo>
                <a:lnTo>
                  <a:pt x="1495" y="1531"/>
                </a:lnTo>
                <a:moveTo>
                  <a:pt x="7311" y="1531"/>
                </a:moveTo>
                <a:lnTo>
                  <a:pt x="7975" y="1531"/>
                </a:lnTo>
                <a:lnTo>
                  <a:pt x="7975" y="8334"/>
                </a:lnTo>
                <a:lnTo>
                  <a:pt x="7311" y="8334"/>
                </a:lnTo>
                <a:lnTo>
                  <a:pt x="7311" y="1531"/>
                </a:lnTo>
                <a:moveTo>
                  <a:pt x="7145" y="9865"/>
                </a:moveTo>
                <a:lnTo>
                  <a:pt x="8142" y="9865"/>
                </a:lnTo>
                <a:lnTo>
                  <a:pt x="8142" y="10715"/>
                </a:lnTo>
                <a:lnTo>
                  <a:pt x="7145" y="10715"/>
                </a:lnTo>
                <a:lnTo>
                  <a:pt x="7145" y="9865"/>
                </a:lnTo>
                <a:moveTo>
                  <a:pt x="8972" y="1531"/>
                </a:moveTo>
                <a:lnTo>
                  <a:pt x="12462" y="1531"/>
                </a:lnTo>
                <a:lnTo>
                  <a:pt x="12462" y="5443"/>
                </a:lnTo>
                <a:lnTo>
                  <a:pt x="8972" y="5443"/>
                </a:lnTo>
                <a:lnTo>
                  <a:pt x="8972" y="1531"/>
                </a:lnTo>
                <a:moveTo>
                  <a:pt x="13625" y="1531"/>
                </a:moveTo>
                <a:lnTo>
                  <a:pt x="20271" y="1531"/>
                </a:lnTo>
                <a:lnTo>
                  <a:pt x="20271" y="5443"/>
                </a:lnTo>
                <a:lnTo>
                  <a:pt x="13625" y="5443"/>
                </a:lnTo>
                <a:lnTo>
                  <a:pt x="13625" y="1531"/>
                </a:lnTo>
                <a:moveTo>
                  <a:pt x="18609" y="6463"/>
                </a:moveTo>
                <a:lnTo>
                  <a:pt x="20437" y="6463"/>
                </a:lnTo>
                <a:lnTo>
                  <a:pt x="20437" y="10885"/>
                </a:lnTo>
                <a:lnTo>
                  <a:pt x="18609" y="10885"/>
                </a:lnTo>
                <a:lnTo>
                  <a:pt x="18609" y="6463"/>
                </a:lnTo>
              </a:path>
            </a:pathLst>
          </a:cu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computr3"/>
          <p:cNvSpPr>
            <a:spLocks noEditPoints="1" noChangeArrowheads="1"/>
          </p:cNvSpPr>
          <p:nvPr/>
        </p:nvSpPr>
        <p:spPr bwMode="auto">
          <a:xfrm>
            <a:off x="6083300" y="4683125"/>
            <a:ext cx="1552575" cy="1160463"/>
          </a:xfrm>
          <a:custGeom>
            <a:avLst/>
            <a:gdLst>
              <a:gd name="T0" fmla="*/ 0 w 21600"/>
              <a:gd name="T1" fmla="*/ 31173047 h 21600"/>
              <a:gd name="T2" fmla="*/ 55798393 w 21600"/>
              <a:gd name="T3" fmla="*/ 0 h 21600"/>
              <a:gd name="T4" fmla="*/ 55798393 w 21600"/>
              <a:gd name="T5" fmla="*/ 62346040 h 21600"/>
              <a:gd name="T6" fmla="*/ 93694741 w 21600"/>
              <a:gd name="T7" fmla="*/ 311730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7811 w 21600"/>
              <a:gd name="T13" fmla="*/ 2584 h 21600"/>
              <a:gd name="T14" fmla="*/ 16359 w 21600"/>
              <a:gd name="T15" fmla="*/ 1176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8250" y="17743"/>
                </a:moveTo>
                <a:lnTo>
                  <a:pt x="17557" y="16971"/>
                </a:lnTo>
                <a:lnTo>
                  <a:pt x="5429" y="16971"/>
                </a:lnTo>
                <a:lnTo>
                  <a:pt x="4736" y="17743"/>
                </a:lnTo>
                <a:lnTo>
                  <a:pt x="18250" y="17743"/>
                </a:lnTo>
                <a:close/>
              </a:path>
              <a:path w="21600" h="21600" extrusionOk="0">
                <a:moveTo>
                  <a:pt x="18250" y="17743"/>
                </a:moveTo>
                <a:moveTo>
                  <a:pt x="19405" y="19131"/>
                </a:moveTo>
                <a:lnTo>
                  <a:pt x="18712" y="18360"/>
                </a:lnTo>
                <a:lnTo>
                  <a:pt x="4274" y="18360"/>
                </a:lnTo>
                <a:lnTo>
                  <a:pt x="3581" y="19131"/>
                </a:lnTo>
                <a:lnTo>
                  <a:pt x="19405" y="19131"/>
                </a:lnTo>
                <a:close/>
              </a:path>
              <a:path w="21600" h="21600" extrusionOk="0">
                <a:moveTo>
                  <a:pt x="19405" y="19131"/>
                </a:moveTo>
                <a:moveTo>
                  <a:pt x="20560" y="20520"/>
                </a:moveTo>
                <a:lnTo>
                  <a:pt x="19867" y="19749"/>
                </a:lnTo>
                <a:lnTo>
                  <a:pt x="3119" y="19749"/>
                </a:lnTo>
                <a:lnTo>
                  <a:pt x="2426" y="20520"/>
                </a:lnTo>
                <a:lnTo>
                  <a:pt x="20560" y="20520"/>
                </a:lnTo>
                <a:close/>
              </a:path>
              <a:path w="21600" h="21600" extrusionOk="0">
                <a:moveTo>
                  <a:pt x="20560" y="20520"/>
                </a:moveTo>
                <a:moveTo>
                  <a:pt x="4620" y="16971"/>
                </a:moveTo>
                <a:lnTo>
                  <a:pt x="5313" y="16200"/>
                </a:lnTo>
                <a:lnTo>
                  <a:pt x="7624" y="16200"/>
                </a:lnTo>
                <a:lnTo>
                  <a:pt x="7624" y="14194"/>
                </a:lnTo>
                <a:lnTo>
                  <a:pt x="5891" y="14194"/>
                </a:lnTo>
                <a:lnTo>
                  <a:pt x="5891" y="0"/>
                </a:lnTo>
                <a:lnTo>
                  <a:pt x="12013" y="0"/>
                </a:lnTo>
                <a:lnTo>
                  <a:pt x="18135" y="0"/>
                </a:lnTo>
                <a:lnTo>
                  <a:pt x="18135" y="10800"/>
                </a:lnTo>
                <a:lnTo>
                  <a:pt x="18135" y="14194"/>
                </a:lnTo>
                <a:lnTo>
                  <a:pt x="16402" y="14194"/>
                </a:lnTo>
                <a:lnTo>
                  <a:pt x="16402" y="16200"/>
                </a:lnTo>
                <a:lnTo>
                  <a:pt x="17788" y="16200"/>
                </a:lnTo>
                <a:lnTo>
                  <a:pt x="19059" y="17743"/>
                </a:lnTo>
                <a:lnTo>
                  <a:pt x="21022" y="19903"/>
                </a:lnTo>
                <a:lnTo>
                  <a:pt x="21253" y="20057"/>
                </a:lnTo>
                <a:lnTo>
                  <a:pt x="21369" y="20366"/>
                </a:lnTo>
                <a:lnTo>
                  <a:pt x="21600" y="20674"/>
                </a:lnTo>
                <a:lnTo>
                  <a:pt x="21600" y="20829"/>
                </a:lnTo>
                <a:lnTo>
                  <a:pt x="21600" y="20983"/>
                </a:lnTo>
                <a:lnTo>
                  <a:pt x="21600" y="21137"/>
                </a:lnTo>
                <a:lnTo>
                  <a:pt x="21600" y="21291"/>
                </a:lnTo>
                <a:lnTo>
                  <a:pt x="21484" y="21446"/>
                </a:lnTo>
                <a:lnTo>
                  <a:pt x="21369" y="21446"/>
                </a:lnTo>
                <a:lnTo>
                  <a:pt x="21138" y="21600"/>
                </a:lnTo>
                <a:lnTo>
                  <a:pt x="21022" y="21600"/>
                </a:lnTo>
                <a:lnTo>
                  <a:pt x="10973" y="21600"/>
                </a:lnTo>
                <a:lnTo>
                  <a:pt x="2079" y="21600"/>
                </a:lnTo>
                <a:lnTo>
                  <a:pt x="1848" y="21600"/>
                </a:lnTo>
                <a:lnTo>
                  <a:pt x="1733" y="21446"/>
                </a:lnTo>
                <a:lnTo>
                  <a:pt x="1617" y="21446"/>
                </a:lnTo>
                <a:lnTo>
                  <a:pt x="1502" y="21291"/>
                </a:lnTo>
                <a:lnTo>
                  <a:pt x="1386" y="21291"/>
                </a:lnTo>
                <a:lnTo>
                  <a:pt x="1386" y="21137"/>
                </a:lnTo>
                <a:lnTo>
                  <a:pt x="1386" y="20983"/>
                </a:lnTo>
                <a:lnTo>
                  <a:pt x="1386" y="20829"/>
                </a:lnTo>
                <a:lnTo>
                  <a:pt x="1502" y="20674"/>
                </a:lnTo>
                <a:lnTo>
                  <a:pt x="1617" y="20366"/>
                </a:lnTo>
                <a:lnTo>
                  <a:pt x="1733" y="20057"/>
                </a:lnTo>
                <a:lnTo>
                  <a:pt x="1964" y="19903"/>
                </a:lnTo>
                <a:lnTo>
                  <a:pt x="0" y="19903"/>
                </a:lnTo>
                <a:lnTo>
                  <a:pt x="0" y="10800"/>
                </a:lnTo>
                <a:lnTo>
                  <a:pt x="0" y="2777"/>
                </a:lnTo>
                <a:lnTo>
                  <a:pt x="4620" y="2777"/>
                </a:lnTo>
                <a:lnTo>
                  <a:pt x="4620" y="16971"/>
                </a:lnTo>
                <a:moveTo>
                  <a:pt x="4620" y="16971"/>
                </a:moveTo>
                <a:moveTo>
                  <a:pt x="4620" y="16971"/>
                </a:moveTo>
                <a:lnTo>
                  <a:pt x="4158" y="17434"/>
                </a:lnTo>
                <a:lnTo>
                  <a:pt x="2541" y="19286"/>
                </a:lnTo>
                <a:lnTo>
                  <a:pt x="1964" y="19903"/>
                </a:lnTo>
                <a:lnTo>
                  <a:pt x="4620" y="16971"/>
                </a:lnTo>
                <a:close/>
              </a:path>
              <a:path w="21600" h="21600" extrusionOk="0">
                <a:moveTo>
                  <a:pt x="7624" y="2314"/>
                </a:moveTo>
                <a:moveTo>
                  <a:pt x="16402" y="2314"/>
                </a:moveTo>
                <a:lnTo>
                  <a:pt x="16402" y="11880"/>
                </a:lnTo>
                <a:lnTo>
                  <a:pt x="7624" y="11880"/>
                </a:lnTo>
                <a:lnTo>
                  <a:pt x="7624" y="2314"/>
                </a:lnTo>
                <a:close/>
              </a:path>
              <a:path w="21600" h="21600" extrusionOk="0">
                <a:moveTo>
                  <a:pt x="578" y="4011"/>
                </a:moveTo>
                <a:moveTo>
                  <a:pt x="4043" y="4011"/>
                </a:moveTo>
                <a:lnTo>
                  <a:pt x="4043" y="4320"/>
                </a:lnTo>
                <a:lnTo>
                  <a:pt x="578" y="4320"/>
                </a:lnTo>
                <a:lnTo>
                  <a:pt x="578" y="4011"/>
                </a:lnTo>
                <a:close/>
                <a:moveTo>
                  <a:pt x="7624" y="14194"/>
                </a:moveTo>
                <a:lnTo>
                  <a:pt x="16402" y="14194"/>
                </a:lnTo>
                <a:lnTo>
                  <a:pt x="16402" y="16200"/>
                </a:lnTo>
                <a:lnTo>
                  <a:pt x="7624" y="16200"/>
                </a:lnTo>
              </a:path>
            </a:pathLst>
          </a:cu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397000" y="3683000"/>
            <a:ext cx="2066925" cy="19050"/>
          </a:xfrm>
          <a:prstGeom prst="line">
            <a:avLst/>
          </a:prstGeom>
          <a:noFill/>
          <a:ln w="38100">
            <a:solidFill>
              <a:srgbClr val="E11D2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4540250" y="2635250"/>
            <a:ext cx="1724025" cy="904875"/>
          </a:xfrm>
          <a:prstGeom prst="line">
            <a:avLst/>
          </a:prstGeom>
          <a:noFill/>
          <a:ln w="38100">
            <a:solidFill>
              <a:srgbClr val="E11D2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6759575" y="3035300"/>
            <a:ext cx="209550" cy="1600200"/>
          </a:xfrm>
          <a:prstGeom prst="line">
            <a:avLst/>
          </a:prstGeom>
          <a:noFill/>
          <a:ln w="38100">
            <a:solidFill>
              <a:srgbClr val="E11D2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 flipV="1">
            <a:off x="4540250" y="4273550"/>
            <a:ext cx="1524000" cy="8858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39750" y="4154488"/>
            <a:ext cx="86360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>
                <a:latin typeface="Arial" charset="0"/>
              </a:rPr>
              <a:t>Visitor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963738" y="3449638"/>
            <a:ext cx="862012" cy="2746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dirty="0">
                <a:latin typeface="Arial" charset="0"/>
              </a:rPr>
              <a:t>Clicks on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522663" y="4210050"/>
            <a:ext cx="963612" cy="581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>
                <a:latin typeface="Arial" charset="0"/>
              </a:rPr>
              <a:t>Affiliate</a:t>
            </a:r>
            <a:br>
              <a:rPr lang="en-GB" sz="1600" b="1" dirty="0">
                <a:latin typeface="Arial" charset="0"/>
              </a:rPr>
            </a:br>
            <a:r>
              <a:rPr lang="en-GB" sz="1600" b="1" dirty="0">
                <a:latin typeface="Arial" charset="0"/>
              </a:rPr>
              <a:t>Website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586288" y="2725738"/>
            <a:ext cx="76200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200" b="1" dirty="0">
                <a:latin typeface="Arial" charset="0"/>
              </a:rPr>
              <a:t>Goes</a:t>
            </a:r>
            <a:br>
              <a:rPr lang="en-GB" sz="1200" b="1" dirty="0">
                <a:latin typeface="Arial" charset="0"/>
              </a:rPr>
            </a:br>
            <a:r>
              <a:rPr lang="en-GB" sz="1200" b="1" dirty="0">
                <a:latin typeface="Arial" charset="0"/>
              </a:rPr>
              <a:t>through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829425" y="3640138"/>
            <a:ext cx="87630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b="1" dirty="0">
                <a:latin typeface="Arial" charset="0"/>
              </a:rPr>
              <a:t>Redirects</a:t>
            </a:r>
            <a:br>
              <a:rPr lang="en-GB" sz="1200" b="1" dirty="0">
                <a:latin typeface="Arial" charset="0"/>
              </a:rPr>
            </a:br>
            <a:r>
              <a:rPr lang="en-GB" sz="1200" b="1" dirty="0">
                <a:latin typeface="Arial" charset="0"/>
              </a:rPr>
              <a:t>to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4608513" y="4725988"/>
            <a:ext cx="1073150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200" b="1" dirty="0">
                <a:latin typeface="Arial" charset="0"/>
              </a:rPr>
              <a:t>Sends</a:t>
            </a:r>
            <a:br>
              <a:rPr lang="en-GB" sz="1200" b="1" dirty="0">
                <a:latin typeface="Arial" charset="0"/>
              </a:rPr>
            </a:br>
            <a:r>
              <a:rPr lang="en-GB" sz="1200" b="1" dirty="0">
                <a:latin typeface="Arial" charset="0"/>
              </a:rPr>
              <a:t>commission</a:t>
            </a:r>
            <a:endParaRPr lang="en-US" sz="1200" b="1" dirty="0">
              <a:latin typeface="Arial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6192838" y="1624013"/>
            <a:ext cx="1042987" cy="581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>
                <a:latin typeface="Arial" charset="0"/>
              </a:rPr>
              <a:t>Tracking</a:t>
            </a:r>
            <a:br>
              <a:rPr lang="en-GB" sz="1600" b="1" dirty="0">
                <a:latin typeface="Arial" charset="0"/>
              </a:rPr>
            </a:br>
            <a:r>
              <a:rPr lang="en-GB" sz="1600" b="1" dirty="0">
                <a:latin typeface="Arial" charset="0"/>
              </a:rPr>
              <a:t>Software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156325" y="5781675"/>
            <a:ext cx="1517650" cy="33655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 smtClean="0">
                <a:latin typeface="Arial" charset="0"/>
              </a:rPr>
              <a:t>Merchant </a:t>
            </a:r>
            <a:r>
              <a:rPr lang="en-GB" sz="1600" b="1" dirty="0">
                <a:latin typeface="Arial" charset="0"/>
              </a:rPr>
              <a:t>Site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20" name="laptop"/>
          <p:cNvSpPr>
            <a:spLocks noEditPoints="1" noChangeArrowheads="1"/>
          </p:cNvSpPr>
          <p:nvPr/>
        </p:nvSpPr>
        <p:spPr bwMode="auto">
          <a:xfrm>
            <a:off x="3273425" y="3306763"/>
            <a:ext cx="1447800" cy="942975"/>
          </a:xfrm>
          <a:custGeom>
            <a:avLst/>
            <a:gdLst>
              <a:gd name="T0" fmla="*/ 15104507 w 21600"/>
              <a:gd name="T1" fmla="*/ 0 h 21600"/>
              <a:gd name="T2" fmla="*/ 15104507 w 21600"/>
              <a:gd name="T3" fmla="*/ 13670781 h 21600"/>
              <a:gd name="T4" fmla="*/ 82338132 w 21600"/>
              <a:gd name="T5" fmla="*/ 0 h 21600"/>
              <a:gd name="T6" fmla="*/ 82338132 w 21600"/>
              <a:gd name="T7" fmla="*/ 13670781 h 21600"/>
              <a:gd name="T8" fmla="*/ 48521408 w 21600"/>
              <a:gd name="T9" fmla="*/ 0 h 21600"/>
              <a:gd name="T10" fmla="*/ 48521408 w 21600"/>
              <a:gd name="T11" fmla="*/ 41166748 h 21600"/>
              <a:gd name="T12" fmla="*/ 0 w 21600"/>
              <a:gd name="T13" fmla="*/ 41166748 h 21600"/>
              <a:gd name="T14" fmla="*/ 97042815 w 21600"/>
              <a:gd name="T15" fmla="*/ 41166748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1" name="Picture 22" descr="MCj0424784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5300663"/>
            <a:ext cx="7191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709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Set-up your own programme</a:t>
            </a:r>
          </a:p>
          <a:p>
            <a:r>
              <a:rPr lang="en-GB" dirty="0" smtClean="0"/>
              <a:t>Invest in third party tracking software</a:t>
            </a:r>
          </a:p>
          <a:p>
            <a:r>
              <a:rPr lang="en-GB" dirty="0" smtClean="0"/>
              <a:t>Market and recruit your own affiliates</a:t>
            </a:r>
          </a:p>
          <a:p>
            <a:r>
              <a:rPr lang="en-GB" dirty="0" smtClean="0"/>
              <a:t>Manage your programme yourself (or recruit an agency)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900" dirty="0" smtClean="0"/>
              <a:t>DIY management </a:t>
            </a:r>
            <a:endParaRPr lang="en-GB" sz="2900" dirty="0"/>
          </a:p>
        </p:txBody>
      </p:sp>
    </p:spTree>
    <p:extLst>
      <p:ext uri="{BB962C8B-B14F-4D97-AF65-F5344CB8AC3E}">
        <p14:creationId xmlns:p14="http://schemas.microsoft.com/office/powerpoint/2010/main" xmlns="" val="83139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GB" dirty="0" smtClean="0"/>
              <a:t>Example of affiliate software</a:t>
            </a:r>
            <a:endParaRPr lang="en-GB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7074000" cy="530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6842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Create your own programme on the network</a:t>
            </a:r>
          </a:p>
          <a:p>
            <a:r>
              <a:rPr lang="en-GB" dirty="0" smtClean="0"/>
              <a:t>Use network’s tracking software</a:t>
            </a:r>
          </a:p>
          <a:p>
            <a:r>
              <a:rPr lang="en-GB" dirty="0" smtClean="0"/>
              <a:t>Let the network promote and recruit your affiliates</a:t>
            </a:r>
          </a:p>
          <a:p>
            <a:r>
              <a:rPr lang="en-GB" dirty="0"/>
              <a:t>Let the network manage all the payments</a:t>
            </a:r>
          </a:p>
          <a:p>
            <a:r>
              <a:rPr lang="en-GB" dirty="0" smtClean="0"/>
              <a:t>Use networks tools to manage the programme </a:t>
            </a:r>
          </a:p>
          <a:p>
            <a:pPr lvl="1"/>
            <a:r>
              <a:rPr lang="en-GB" dirty="0" smtClean="0"/>
              <a:t>do this yourself</a:t>
            </a:r>
          </a:p>
          <a:p>
            <a:pPr lvl="1"/>
            <a:r>
              <a:rPr lang="en-GB" dirty="0" smtClean="0"/>
              <a:t>use networks in-house services (managed service)</a:t>
            </a:r>
          </a:p>
          <a:p>
            <a:pPr lvl="1"/>
            <a:r>
              <a:rPr lang="en-GB" dirty="0" smtClean="0"/>
              <a:t>recruit an agency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Using an affiliate network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xmlns="" val="26515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Advantages and disadvantages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xmlns="" val="687466505"/>
              </p:ext>
            </p:extLst>
          </p:nvPr>
        </p:nvGraphicFramePr>
        <p:xfrm>
          <a:off x="1116013" y="1436688"/>
          <a:ext cx="7074648" cy="384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4146"/>
                <a:gridCol w="2234538"/>
                <a:gridCol w="2665964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76691" marR="7669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Advantages</a:t>
                      </a:r>
                      <a:endParaRPr lang="en-GB" dirty="0"/>
                    </a:p>
                  </a:txBody>
                  <a:tcPr marL="76691" marR="76691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Disadvantages</a:t>
                      </a:r>
                      <a:endParaRPr lang="en-GB" dirty="0"/>
                    </a:p>
                  </a:txBody>
                  <a:tcPr marL="76691" marR="76691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DIY – using tracking software</a:t>
                      </a:r>
                      <a:endParaRPr lang="en-GB" dirty="0"/>
                    </a:p>
                  </a:txBody>
                  <a:tcPr marL="76691" marR="7669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No network</a:t>
                      </a:r>
                      <a:r>
                        <a:rPr lang="en-GB" baseline="0" dirty="0" smtClean="0"/>
                        <a:t> fees</a:t>
                      </a:r>
                    </a:p>
                    <a:p>
                      <a:r>
                        <a:rPr lang="en-GB" baseline="0" dirty="0" smtClean="0"/>
                        <a:t>You are in control</a:t>
                      </a:r>
                    </a:p>
                    <a:p>
                      <a:r>
                        <a:rPr lang="en-GB" baseline="0" dirty="0" smtClean="0"/>
                        <a:t>Best for larger companies with lots of experience and resources</a:t>
                      </a:r>
                      <a:endParaRPr lang="en-GB" dirty="0"/>
                    </a:p>
                  </a:txBody>
                  <a:tcPr marL="76691" marR="76691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Time and</a:t>
                      </a:r>
                      <a:r>
                        <a:rPr lang="en-GB" baseline="0" dirty="0" smtClean="0"/>
                        <a:t> skills to set-up scheme</a:t>
                      </a:r>
                    </a:p>
                    <a:p>
                      <a:r>
                        <a:rPr lang="en-GB" baseline="0" dirty="0" smtClean="0"/>
                        <a:t>Cost of promoting and recruiting affiliates</a:t>
                      </a:r>
                    </a:p>
                    <a:p>
                      <a:r>
                        <a:rPr lang="en-GB" baseline="0" dirty="0" smtClean="0"/>
                        <a:t>Managing payments yourself</a:t>
                      </a:r>
                    </a:p>
                  </a:txBody>
                  <a:tcPr marL="76691" marR="76691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Using an affiliate network</a:t>
                      </a:r>
                      <a:endParaRPr lang="en-GB" dirty="0"/>
                    </a:p>
                  </a:txBody>
                  <a:tcPr marL="76691" marR="76691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Quick set-up</a:t>
                      </a:r>
                    </a:p>
                    <a:p>
                      <a:r>
                        <a:rPr lang="en-GB" dirty="0" smtClean="0"/>
                        <a:t>Easy to use</a:t>
                      </a:r>
                    </a:p>
                    <a:p>
                      <a:r>
                        <a:rPr lang="en-GB" dirty="0" smtClean="0"/>
                        <a:t>All affiliates and marketing in place</a:t>
                      </a:r>
                    </a:p>
                    <a:p>
                      <a:r>
                        <a:rPr lang="en-GB" dirty="0" smtClean="0"/>
                        <a:t>Payments made through network</a:t>
                      </a:r>
                      <a:endParaRPr lang="en-GB" dirty="0"/>
                    </a:p>
                  </a:txBody>
                  <a:tcPr marL="76691" marR="76691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Cost of joining</a:t>
                      </a:r>
                      <a:r>
                        <a:rPr lang="en-GB" baseline="0" dirty="0" smtClean="0"/>
                        <a:t> network</a:t>
                      </a:r>
                    </a:p>
                    <a:p>
                      <a:r>
                        <a:rPr lang="en-GB" baseline="0" dirty="0" smtClean="0"/>
                        <a:t>Over-rider commission to network</a:t>
                      </a:r>
                    </a:p>
                    <a:p>
                      <a:r>
                        <a:rPr lang="en-GB" baseline="0" dirty="0" smtClean="0"/>
                        <a:t>Monthly fee to network</a:t>
                      </a:r>
                    </a:p>
                    <a:p>
                      <a:r>
                        <a:rPr lang="en-GB" baseline="0" dirty="0" smtClean="0"/>
                        <a:t>Links benefit to network  - not you</a:t>
                      </a:r>
                      <a:endParaRPr lang="en-GB" dirty="0"/>
                    </a:p>
                  </a:txBody>
                  <a:tcPr marL="76691" marR="76691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5805264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For small businesses or first time users – </a:t>
            </a:r>
          </a:p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consider using an affiliate network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20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Affiliate networks</a:t>
            </a:r>
            <a:endParaRPr lang="en-GB" dirty="0"/>
          </a:p>
        </p:txBody>
      </p:sp>
      <p:pic>
        <p:nvPicPr>
          <p:cNvPr id="4" name="Content Placeholder 3" descr="Affiliate Future Logo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2346325" cy="1008063"/>
          </a:xfrm>
        </p:spPr>
      </p:pic>
      <p:pic>
        <p:nvPicPr>
          <p:cNvPr id="5" name="Picture 4" descr="Affiliate Marketing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5373216"/>
            <a:ext cx="3448050" cy="571500"/>
          </a:xfrm>
          <a:prstGeom prst="rect">
            <a:avLst/>
          </a:prstGeom>
        </p:spPr>
      </p:pic>
      <p:pic>
        <p:nvPicPr>
          <p:cNvPr id="6" name="Picture 5" descr="Affiliate Window 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2276872"/>
            <a:ext cx="4301530" cy="628685"/>
          </a:xfrm>
          <a:prstGeom prst="rect">
            <a:avLst/>
          </a:prstGeom>
        </p:spPr>
      </p:pic>
      <p:pic>
        <p:nvPicPr>
          <p:cNvPr id="7" name="Picture 6" descr="affilinet 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4293096"/>
            <a:ext cx="2541775" cy="792088"/>
          </a:xfrm>
          <a:prstGeom prst="rect">
            <a:avLst/>
          </a:prstGeom>
        </p:spPr>
      </p:pic>
      <p:pic>
        <p:nvPicPr>
          <p:cNvPr id="8" name="Picture 7" descr="Buy.at Log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560" y="3068960"/>
            <a:ext cx="1512168" cy="744799"/>
          </a:xfrm>
          <a:prstGeom prst="rect">
            <a:avLst/>
          </a:prstGeom>
        </p:spPr>
      </p:pic>
      <p:pic>
        <p:nvPicPr>
          <p:cNvPr id="9" name="Picture 8" descr="Commision Junction Log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1484784"/>
            <a:ext cx="3528392" cy="676275"/>
          </a:xfrm>
          <a:prstGeom prst="rect">
            <a:avLst/>
          </a:prstGeom>
        </p:spPr>
      </p:pic>
      <p:pic>
        <p:nvPicPr>
          <p:cNvPr id="11" name="Picture 10" descr="Silvertap Logo.GIF"/>
          <p:cNvPicPr>
            <a:picLocks noChangeAspect="1"/>
          </p:cNvPicPr>
          <p:nvPr/>
        </p:nvPicPr>
        <p:blipFill>
          <a:blip r:embed="rId8" cstate="print"/>
          <a:srcRect r="38243" b="5501"/>
          <a:stretch>
            <a:fillRect/>
          </a:stretch>
        </p:blipFill>
        <p:spPr>
          <a:xfrm>
            <a:off x="5292080" y="3356992"/>
            <a:ext cx="3168352" cy="764775"/>
          </a:xfrm>
          <a:prstGeom prst="rect">
            <a:avLst/>
          </a:prstGeom>
        </p:spPr>
      </p:pic>
      <p:pic>
        <p:nvPicPr>
          <p:cNvPr id="12" name="Picture 11" descr="clix galore logo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75656" y="3861048"/>
            <a:ext cx="2307136" cy="648072"/>
          </a:xfrm>
          <a:prstGeom prst="rect">
            <a:avLst/>
          </a:prstGeom>
        </p:spPr>
      </p:pic>
      <p:pic>
        <p:nvPicPr>
          <p:cNvPr id="31746" name="Picture 2" descr="webgains affiliate network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4128" y="2420888"/>
            <a:ext cx="2076450" cy="609600"/>
          </a:xfrm>
          <a:prstGeom prst="rect">
            <a:avLst/>
          </a:prstGeom>
          <a:noFill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2" cstate="print"/>
          <a:srcRect l="5532" t="18329" r="75273" b="73796"/>
          <a:stretch>
            <a:fillRect/>
          </a:stretch>
        </p:blipFill>
        <p:spPr bwMode="auto">
          <a:xfrm>
            <a:off x="3347864" y="3068960"/>
            <a:ext cx="18722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9592" y="5229200"/>
            <a:ext cx="30003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/>
          <a:srcRect l="5704" t="19484" r="62551" b="73625"/>
          <a:stretch>
            <a:fillRect/>
          </a:stretch>
        </p:blipFill>
        <p:spPr bwMode="auto">
          <a:xfrm>
            <a:off x="1259632" y="4653136"/>
            <a:ext cx="309634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08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Definition of POP marketing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/>
            <a:r>
              <a:rPr lang="en-GB" dirty="0"/>
              <a:t>Pay </a:t>
            </a:r>
            <a:r>
              <a:rPr lang="en-GB" dirty="0" smtClean="0"/>
              <a:t>on </a:t>
            </a:r>
            <a:r>
              <a:rPr lang="en-GB" dirty="0"/>
              <a:t>Performance (POP) marketing is:- </a:t>
            </a:r>
          </a:p>
          <a:p>
            <a:pPr>
              <a:buFont typeface="Arial" pitchFamily="34" charset="0"/>
              <a:buChar char="˃"/>
            </a:pPr>
            <a:r>
              <a:rPr lang="en-GB" dirty="0" smtClean="0"/>
              <a:t>Where </a:t>
            </a:r>
            <a:r>
              <a:rPr lang="en-GB" dirty="0"/>
              <a:t>a third party generates sales or leads for the seller or service provider and only gets paid on performance </a:t>
            </a:r>
            <a:r>
              <a:rPr lang="en-GB" dirty="0" smtClean="0"/>
              <a:t>(i.e. </a:t>
            </a:r>
            <a:r>
              <a:rPr lang="en-GB" dirty="0"/>
              <a:t>receives a commission for each successful sale or lead)</a:t>
            </a:r>
          </a:p>
          <a:p>
            <a:pPr>
              <a:buFont typeface="Arial" pitchFamily="34" charset="0"/>
              <a:buChar char="˃"/>
            </a:pPr>
            <a:r>
              <a:rPr lang="en-GB" dirty="0"/>
              <a:t>Also called pay for performance, performance </a:t>
            </a:r>
            <a:r>
              <a:rPr lang="en-GB" dirty="0" smtClean="0"/>
              <a:t>marketing, pay on results</a:t>
            </a:r>
          </a:p>
          <a:p>
            <a:pPr>
              <a:buFont typeface="Arial" pitchFamily="34" charset="0"/>
              <a:buChar char="˃"/>
            </a:pPr>
            <a:r>
              <a:rPr lang="en-GB" dirty="0" smtClean="0"/>
              <a:t>Sometimes used to describe other types of marketing such as pay on results based search engine optimisation</a:t>
            </a:r>
          </a:p>
          <a:p>
            <a:pPr>
              <a:buFont typeface="Arial" pitchFamily="34" charset="0"/>
              <a:buChar char="˃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800000"/>
            <a:ext cx="7704000" cy="4525963"/>
          </a:xfrm>
        </p:spPr>
        <p:txBody>
          <a:bodyPr>
            <a:noAutofit/>
          </a:bodyPr>
          <a:lstStyle/>
          <a:p>
            <a:r>
              <a:rPr lang="en-GB" sz="2800" dirty="0" smtClean="0"/>
              <a:t>A Merchant registers with an affiliate network and adds their details/programme to the site. </a:t>
            </a:r>
          </a:p>
          <a:p>
            <a:r>
              <a:rPr lang="en-GB" sz="2800" dirty="0" smtClean="0"/>
              <a:t>The programme is advertised to the affiliates registered on the network</a:t>
            </a:r>
          </a:p>
          <a:p>
            <a:r>
              <a:rPr lang="en-GB" sz="2800" dirty="0" smtClean="0"/>
              <a:t>Affiliates can choose to subscribe to the programmes offered and adds the banner or text ad to their own site</a:t>
            </a:r>
          </a:p>
          <a:p>
            <a:r>
              <a:rPr lang="en-GB" sz="2800" dirty="0" smtClean="0"/>
              <a:t>The affiliate generates traffic or leads for the Merchant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Affiliate networks – how they work?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8077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800000"/>
            <a:ext cx="7704000" cy="4525963"/>
          </a:xfrm>
        </p:spPr>
        <p:txBody>
          <a:bodyPr>
            <a:noAutofit/>
          </a:bodyPr>
          <a:lstStyle/>
          <a:p>
            <a:r>
              <a:rPr lang="en-GB" sz="2800" dirty="0" smtClean="0"/>
              <a:t>Sales or leads are tracked through a combination of tracking code on the Merchant’s website and cookies added to the visitors computer</a:t>
            </a:r>
          </a:p>
          <a:p>
            <a:r>
              <a:rPr lang="en-GB" sz="2800" dirty="0" smtClean="0"/>
              <a:t>The Merchant pays a price per lead or commission for each lead or sale (via the network)</a:t>
            </a:r>
          </a:p>
          <a:p>
            <a:r>
              <a:rPr lang="en-GB" sz="2800" dirty="0" smtClean="0"/>
              <a:t>The network makes all the payments to the affiliates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Affiliate networks – how they work?</a:t>
            </a:r>
          </a:p>
        </p:txBody>
      </p:sp>
    </p:spTree>
    <p:extLst>
      <p:ext uri="{BB962C8B-B14F-4D97-AF65-F5344CB8AC3E}">
        <p14:creationId xmlns:p14="http://schemas.microsoft.com/office/powerpoint/2010/main" xmlns="" val="413234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Autofit/>
          </a:bodyPr>
          <a:lstStyle/>
          <a:p>
            <a:r>
              <a:rPr lang="en-GB" dirty="0" smtClean="0"/>
              <a:t>Viewing the Merchant directory</a:t>
            </a:r>
            <a:endParaRPr lang="en-GB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7074000" cy="530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499992" y="2996952"/>
            <a:ext cx="1080120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1611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sz="2400" dirty="0" smtClean="0"/>
              <a:t>Set-up costs</a:t>
            </a:r>
          </a:p>
          <a:p>
            <a:pPr lvl="1"/>
            <a:r>
              <a:rPr lang="en-GB" sz="2400" dirty="0" smtClean="0"/>
              <a:t>Monthly costs</a:t>
            </a:r>
          </a:p>
          <a:p>
            <a:pPr lvl="1"/>
            <a:r>
              <a:rPr lang="en-GB" sz="2400" dirty="0" smtClean="0"/>
              <a:t>% over-rider (commission paid to network)</a:t>
            </a:r>
          </a:p>
          <a:p>
            <a:pPr lvl="1"/>
            <a:r>
              <a:rPr lang="en-GB" sz="2400" dirty="0" smtClean="0"/>
              <a:t>Number of UK affiliates</a:t>
            </a:r>
          </a:p>
          <a:p>
            <a:pPr lvl="1"/>
            <a:r>
              <a:rPr lang="en-GB" sz="2400" dirty="0" smtClean="0"/>
              <a:t>Experience of Merchants similar to you</a:t>
            </a:r>
          </a:p>
          <a:p>
            <a:pPr lvl="1"/>
            <a:r>
              <a:rPr lang="en-GB" sz="2400" dirty="0" smtClean="0"/>
              <a:t>Ease of use of interface</a:t>
            </a:r>
          </a:p>
          <a:p>
            <a:pPr lvl="1"/>
            <a:r>
              <a:rPr lang="en-GB" sz="2400" dirty="0" smtClean="0"/>
              <a:t>Minimum contract period</a:t>
            </a:r>
          </a:p>
          <a:p>
            <a:pPr lvl="1"/>
            <a:r>
              <a:rPr lang="en-GB" sz="2400" dirty="0" smtClean="0"/>
              <a:t>Other conditions and costs</a:t>
            </a:r>
          </a:p>
          <a:p>
            <a:pPr>
              <a:buNone/>
            </a:pPr>
            <a:endParaRPr lang="en-GB" sz="2800" dirty="0" smtClean="0"/>
          </a:p>
          <a:p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Choosing an affiliate network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857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600" dirty="0" smtClean="0"/>
              <a:t>Apply for an account</a:t>
            </a:r>
          </a:p>
          <a:p>
            <a:r>
              <a:rPr lang="en-GB" sz="2600" dirty="0" smtClean="0"/>
              <a:t>Pay deposit/set-up fee</a:t>
            </a:r>
          </a:p>
          <a:p>
            <a:r>
              <a:rPr lang="en-GB" sz="2600" dirty="0" smtClean="0"/>
              <a:t>Prepare your programme for affiliates</a:t>
            </a:r>
          </a:p>
          <a:p>
            <a:pPr lvl="1"/>
            <a:r>
              <a:rPr lang="en-GB" sz="2200" dirty="0" smtClean="0"/>
              <a:t>Provide description of company and website with average sales and order size</a:t>
            </a:r>
          </a:p>
          <a:p>
            <a:pPr lvl="1"/>
            <a:r>
              <a:rPr lang="en-GB" sz="2200" dirty="0" smtClean="0"/>
              <a:t>Commissions offered (and/or cost per leads)</a:t>
            </a:r>
          </a:p>
          <a:p>
            <a:pPr lvl="1"/>
            <a:r>
              <a:rPr lang="en-GB" sz="2200" dirty="0" smtClean="0"/>
              <a:t>Bonuses and additional commission tiers for affiliates hitting certain targets </a:t>
            </a:r>
          </a:p>
          <a:p>
            <a:pPr lvl="1"/>
            <a:r>
              <a:rPr lang="en-GB" sz="2200" dirty="0" smtClean="0"/>
              <a:t>Restrictions e.g. PPC advertising on brand name</a:t>
            </a:r>
          </a:p>
          <a:p>
            <a:pPr lvl="1"/>
            <a:r>
              <a:rPr lang="en-GB" sz="2200" dirty="0" smtClean="0"/>
              <a:t>Text and creative (banners and buttons) to be used on affiliate sites</a:t>
            </a:r>
          </a:p>
          <a:p>
            <a:r>
              <a:rPr lang="en-GB" sz="2600" dirty="0" smtClean="0"/>
              <a:t>Add tracking code to your site and possibly create a different landing page</a:t>
            </a:r>
          </a:p>
          <a:p>
            <a:r>
              <a:rPr lang="en-GB" sz="2600" dirty="0" smtClean="0"/>
              <a:t>Run test and then make live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Preparing your campaign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713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900" dirty="0" smtClean="0"/>
              <a:t>Programme for selling products - example</a:t>
            </a:r>
            <a:endParaRPr lang="en-GB" sz="2900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21362" r="20169" b="2949"/>
          <a:stretch>
            <a:fillRect/>
          </a:stretch>
        </p:blipFill>
        <p:spPr bwMode="auto">
          <a:xfrm>
            <a:off x="467544" y="1340768"/>
            <a:ext cx="3600450" cy="4464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 l="21946" t="10626" r="20469" b="10625"/>
          <a:stretch>
            <a:fillRect/>
          </a:stretch>
        </p:blipFill>
        <p:spPr bwMode="auto">
          <a:xfrm>
            <a:off x="4572000" y="1340768"/>
            <a:ext cx="4282676" cy="43924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7544" y="1340768"/>
            <a:ext cx="3600400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14800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GB" dirty="0" smtClean="0"/>
              <a:t>Creative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52736"/>
            <a:ext cx="5989637" cy="47529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 l="952" t="3807" r="84770" b="12430"/>
          <a:stretch>
            <a:fillRect/>
          </a:stretch>
        </p:blipFill>
        <p:spPr bwMode="auto">
          <a:xfrm>
            <a:off x="323528" y="1052736"/>
            <a:ext cx="1080120" cy="47525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0861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Monitor daily and check all sales/leads – reject bogus sales/leads</a:t>
            </a:r>
          </a:p>
          <a:p>
            <a:r>
              <a:rPr lang="en-GB" dirty="0" smtClean="0"/>
              <a:t>Reject unsuitable affiliates</a:t>
            </a:r>
          </a:p>
          <a:p>
            <a:r>
              <a:rPr lang="en-GB" dirty="0" smtClean="0"/>
              <a:t>Offer monthly promotions and bonuses to increase take-up and sales</a:t>
            </a:r>
          </a:p>
          <a:p>
            <a:r>
              <a:rPr lang="en-GB" dirty="0" smtClean="0"/>
              <a:t>Top up your account with your credit card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Managing your campaign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36434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340768"/>
            <a:ext cx="7236456" cy="4525963"/>
          </a:xfrm>
        </p:spPr>
        <p:txBody>
          <a:bodyPr>
            <a:noAutofit/>
          </a:bodyPr>
          <a:lstStyle/>
          <a:p>
            <a:r>
              <a:rPr lang="en-GB" dirty="0" smtClean="0"/>
              <a:t>Expect up to 300 affiliates to sign up for a campaign within the first month</a:t>
            </a:r>
          </a:p>
          <a:p>
            <a:r>
              <a:rPr lang="en-GB" dirty="0" smtClean="0"/>
              <a:t>This will increase gradually over 6 months</a:t>
            </a:r>
          </a:p>
          <a:p>
            <a:r>
              <a:rPr lang="en-GB" dirty="0" smtClean="0"/>
              <a:t>Most sales will come from a handful of sites (super-affiliates)</a:t>
            </a:r>
          </a:p>
          <a:p>
            <a:r>
              <a:rPr lang="en-GB" dirty="0" smtClean="0"/>
              <a:t>You </a:t>
            </a:r>
            <a:r>
              <a:rPr lang="en-GB" dirty="0" smtClean="0"/>
              <a:t>could </a:t>
            </a:r>
            <a:r>
              <a:rPr lang="en-GB" dirty="0" smtClean="0"/>
              <a:t>receive up to a third of your traffic and sales from these sites (seen as referral traffic in Analytics)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Likely 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31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It is essential to monitor daily for bogus leads or sales (you have up to 5 days to reject)</a:t>
            </a:r>
          </a:p>
          <a:p>
            <a:r>
              <a:rPr lang="en-GB" sz="2400" dirty="0" smtClean="0"/>
              <a:t>Your commission has to be attractive for affiliates to bother to market your product/service, so compare yourself with similar programmes</a:t>
            </a:r>
          </a:p>
          <a:p>
            <a:r>
              <a:rPr lang="en-GB" sz="2400" dirty="0" smtClean="0"/>
              <a:t>Offer multiple tiers, bonuses and competitions</a:t>
            </a:r>
          </a:p>
          <a:p>
            <a:r>
              <a:rPr lang="en-GB" sz="2400" dirty="0" smtClean="0"/>
              <a:t>Police your affiliates especially if they are “stealing” your PPC traffic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Improving your </a:t>
            </a:r>
            <a:r>
              <a:rPr lang="en-GB" dirty="0"/>
              <a:t>r</a:t>
            </a:r>
            <a:r>
              <a:rPr lang="en-GB" dirty="0" smtClean="0"/>
              <a:t>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654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u="sng" dirty="0"/>
              <a:t>You only pay on performance</a:t>
            </a:r>
            <a:r>
              <a:rPr lang="en-US" dirty="0"/>
              <a:t> </a:t>
            </a:r>
            <a:r>
              <a:rPr lang="en-US" dirty="0" smtClean="0"/>
              <a:t>i.e. </a:t>
            </a:r>
            <a:r>
              <a:rPr lang="en-US" dirty="0"/>
              <a:t>when a sale is made or </a:t>
            </a:r>
            <a:r>
              <a:rPr lang="en-US" dirty="0" smtClean="0"/>
              <a:t>a lead </a:t>
            </a:r>
            <a:r>
              <a:rPr lang="en-US" dirty="0"/>
              <a:t>is generated 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Additional routes to market - ot</a:t>
            </a:r>
            <a:r>
              <a:rPr lang="en-GB" dirty="0" smtClean="0"/>
              <a:t>her people do the marketing for you (often called affiliates)</a:t>
            </a:r>
            <a:endParaRPr lang="en-US" dirty="0" smtClean="0"/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Gain new customers at low cost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/>
              <a:t>Often no or low start-up or upfront costs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Often cheaper than PPC </a:t>
            </a:r>
          </a:p>
          <a:p>
            <a:pPr lvl="1">
              <a:lnSpc>
                <a:spcPct val="80000"/>
              </a:lnSpc>
              <a:defRPr/>
            </a:pPr>
            <a:r>
              <a:rPr lang="en-US" dirty="0" smtClean="0"/>
              <a:t>Faster than SEO</a:t>
            </a:r>
          </a:p>
          <a:p>
            <a:pPr>
              <a:lnSpc>
                <a:spcPct val="80000"/>
              </a:lnSpc>
              <a:defRPr/>
            </a:pPr>
            <a:r>
              <a:rPr lang="en-US" dirty="0" smtClean="0"/>
              <a:t>Ability to target certain types of customers e.g. by location</a:t>
            </a:r>
          </a:p>
          <a:p>
            <a:pPr>
              <a:lnSpc>
                <a:spcPct val="80000"/>
              </a:lnSpc>
              <a:defRPr/>
            </a:pPr>
            <a:endParaRPr lang="en-US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dirty="0" smtClean="0"/>
              <a:t>NOTE: You can also become an affiliate and earn extra income from your site or marketing activities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Benefits of POP marketing</a:t>
            </a:r>
            <a:endParaRPr lang="en-GB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71600" y="980728"/>
            <a:ext cx="6297613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Costs and commissions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87112824"/>
              </p:ext>
            </p:extLst>
          </p:nvPr>
        </p:nvGraphicFramePr>
        <p:xfrm>
          <a:off x="251519" y="1412777"/>
          <a:ext cx="8640962" cy="4937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1"/>
                <a:gridCol w="2487802"/>
                <a:gridCol w="3272839"/>
              </a:tblGrid>
              <a:tr h="369576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Lower</a:t>
                      </a:r>
                      <a:endParaRPr lang="en-GB" sz="1600" dirty="0"/>
                    </a:p>
                  </a:txBody>
                  <a:tcP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Upper</a:t>
                      </a:r>
                      <a:endParaRPr lang="en-GB" sz="16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039994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Commission</a:t>
                      </a:r>
                      <a:r>
                        <a:rPr lang="en-GB" sz="1600" baseline="0" dirty="0" smtClean="0"/>
                        <a:t> to affiliate (sector and Merchant specific)</a:t>
                      </a:r>
                      <a:endParaRPr lang="en-GB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5%</a:t>
                      </a:r>
                    </a:p>
                    <a:p>
                      <a:r>
                        <a:rPr lang="en-GB" sz="1600" dirty="0" smtClean="0"/>
                        <a:t>£1 cost per lead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25%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£50 cost per lead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Multiple</a:t>
                      </a:r>
                      <a:r>
                        <a:rPr lang="en-GB" sz="1600" baseline="0" dirty="0" smtClean="0"/>
                        <a:t> tiers and bonuses for selling certain targets</a:t>
                      </a:r>
                      <a:endParaRPr lang="en-GB" sz="16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184669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Over-rider commission</a:t>
                      </a:r>
                    </a:p>
                    <a:p>
                      <a:r>
                        <a:rPr lang="en-GB" sz="1600" dirty="0" smtClean="0"/>
                        <a:t>(paid to network)</a:t>
                      </a:r>
                      <a:endParaRPr lang="en-GB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25% of commission paid to</a:t>
                      </a:r>
                      <a:r>
                        <a:rPr lang="en-GB" sz="1600" baseline="0" dirty="0" smtClean="0"/>
                        <a:t> affiliates</a:t>
                      </a:r>
                    </a:p>
                    <a:p>
                      <a:r>
                        <a:rPr lang="en-GB" sz="1600" baseline="0" dirty="0" smtClean="0"/>
                        <a:t>(e.g. 12% to affiliates 3% to network)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30% of commission paid to affiliates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/>
                        <a:t>(e.g. 12% to affiliates 4% to network)</a:t>
                      </a:r>
                      <a:endParaRPr lang="en-GB" sz="1600" dirty="0" smtClean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6456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Set-up fee</a:t>
                      </a:r>
                      <a:endParaRPr lang="en-GB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Free e.g. Profitistic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£1500 - £2000 (larger networks</a:t>
                      </a:r>
                      <a:r>
                        <a:rPr lang="en-GB" sz="1600" baseline="0" dirty="0" smtClean="0"/>
                        <a:t> with more affiliates)</a:t>
                      </a:r>
                      <a:endParaRPr lang="en-GB" sz="16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3031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Monthly fee – DIY</a:t>
                      </a:r>
                      <a:br>
                        <a:rPr lang="en-GB" sz="1600" dirty="0" smtClean="0"/>
                      </a:br>
                      <a:r>
                        <a:rPr lang="en-GB" sz="1600" dirty="0" smtClean="0"/>
                        <a:t>(sometimes over-rider is deducted from this)</a:t>
                      </a:r>
                      <a:endParaRPr lang="en-GB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Free e.g. Profitistic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DIY - £75-£150 per month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18526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Monthly fee  - managed</a:t>
                      </a:r>
                      <a:endParaRPr lang="en-GB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£250/month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Up to £850/month</a:t>
                      </a:r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8893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Entry criteria</a:t>
                      </a:r>
                      <a:endParaRPr lang="en-GB" sz="16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None</a:t>
                      </a:r>
                      <a:endParaRPr lang="en-GB" sz="160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Minimum monthly sales </a:t>
                      </a:r>
                      <a:endParaRPr lang="en-GB" sz="160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248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/>
              <a:t>Product feed or syndication</a:t>
            </a:r>
            <a:br>
              <a:rPr lang="en-GB" dirty="0" smtClean="0"/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440000" y="360000"/>
            <a:ext cx="82296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Product feed or syndication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474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Where products details from one ecommerce database are fed into and displayed in other websites, directories or shopping platforms</a:t>
            </a:r>
          </a:p>
          <a:p>
            <a:r>
              <a:rPr lang="en-GB" dirty="0" smtClean="0"/>
              <a:t>The technology is used for many different types of POP marketing techniques including: </a:t>
            </a:r>
          </a:p>
          <a:p>
            <a:pPr lvl="1"/>
            <a:r>
              <a:rPr lang="en-GB" dirty="0"/>
              <a:t>Product syndications sites with link back to seller’s site (paid commission on sale)</a:t>
            </a:r>
          </a:p>
          <a:p>
            <a:pPr lvl="1"/>
            <a:r>
              <a:rPr lang="en-GB" dirty="0" smtClean="0"/>
              <a:t>Ecommerce sites with drop shipping </a:t>
            </a:r>
            <a:r>
              <a:rPr lang="en-GB" dirty="0"/>
              <a:t>(paid commission on sale)</a:t>
            </a:r>
          </a:p>
          <a:p>
            <a:pPr lvl="1"/>
            <a:r>
              <a:rPr lang="en-GB" dirty="0" smtClean="0"/>
              <a:t>Market places with drop shipping/commission on sale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is “product feed” or syndication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92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It </a:t>
            </a:r>
            <a:r>
              <a:rPr lang="en-GB" dirty="0"/>
              <a:t>is also used for other marketing types, including;</a:t>
            </a:r>
          </a:p>
          <a:p>
            <a:pPr marL="742950" lvl="2" indent="-342900"/>
            <a:r>
              <a:rPr lang="en-GB" sz="2200" dirty="0" smtClean="0"/>
              <a:t>Google </a:t>
            </a:r>
            <a:r>
              <a:rPr lang="en-GB" sz="2200" dirty="0"/>
              <a:t>Merchant Centre and Bing shopping results (free display of your products), </a:t>
            </a:r>
          </a:p>
          <a:p>
            <a:pPr lvl="1"/>
            <a:r>
              <a:rPr lang="en-GB" dirty="0" smtClean="0"/>
              <a:t>eBay </a:t>
            </a:r>
            <a:r>
              <a:rPr lang="en-GB" dirty="0"/>
              <a:t>(pay on </a:t>
            </a:r>
            <a:r>
              <a:rPr lang="en-GB" dirty="0" smtClean="0"/>
              <a:t>display and commission on sale)</a:t>
            </a:r>
          </a:p>
          <a:p>
            <a:pPr lvl="1"/>
            <a:r>
              <a:rPr lang="en-GB" dirty="0" smtClean="0"/>
              <a:t>Shopping comparison sites </a:t>
            </a:r>
            <a:r>
              <a:rPr lang="en-GB" dirty="0"/>
              <a:t>(pay per click)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is “product feed” or syndication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2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Examples of affiliate product feed sites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347" b="26814"/>
          <a:stretch>
            <a:fillRect/>
          </a:stretch>
        </p:blipFill>
        <p:spPr bwMode="auto">
          <a:xfrm>
            <a:off x="323528" y="1412776"/>
            <a:ext cx="621303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84784"/>
            <a:ext cx="6045696" cy="453427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56176" y="2996952"/>
            <a:ext cx="1008112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7503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Examples of affiliate product feed sites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052" b="18859"/>
          <a:stretch>
            <a:fillRect/>
          </a:stretch>
        </p:blipFill>
        <p:spPr bwMode="auto">
          <a:xfrm>
            <a:off x="251520" y="1628800"/>
            <a:ext cx="4824536" cy="367240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627784" y="4365104"/>
            <a:ext cx="115212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r="3292" b="3159"/>
          <a:stretch>
            <a:fillRect/>
          </a:stretch>
        </p:blipFill>
        <p:spPr bwMode="auto">
          <a:xfrm>
            <a:off x="3691136" y="2276872"/>
            <a:ext cx="5273352" cy="3960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753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 syndication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1800000"/>
            <a:ext cx="7308464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Product syndication websites are normally produced by web developers or more technical businesses</a:t>
            </a:r>
          </a:p>
          <a:p>
            <a:r>
              <a:rPr lang="en-GB" dirty="0" smtClean="0"/>
              <a:t>The website can be populated with a product feed directly from the seller or via an affiliate network</a:t>
            </a:r>
          </a:p>
          <a:p>
            <a:r>
              <a:rPr lang="en-GB" dirty="0" smtClean="0"/>
              <a:t>The website may consolidate feeds from a number of sources and consequently display many brands or manufacturers for a certain product range or sector</a:t>
            </a:r>
          </a:p>
          <a:p>
            <a:r>
              <a:rPr lang="en-GB" dirty="0" smtClean="0"/>
              <a:t>The user sees a typical ecommerce site but instead of adding a product to a basket they are redirected to the product page on the sellers site to buy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2168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Normally in the form of an xml or csv file</a:t>
            </a:r>
          </a:p>
          <a:p>
            <a:r>
              <a:rPr lang="en-GB" dirty="0" smtClean="0"/>
              <a:t>Can be automatically generated through plug-ins </a:t>
            </a:r>
          </a:p>
          <a:p>
            <a:r>
              <a:rPr lang="en-GB" dirty="0" smtClean="0"/>
              <a:t>Your </a:t>
            </a:r>
            <a:r>
              <a:rPr lang="en-GB" dirty="0"/>
              <a:t>developer </a:t>
            </a:r>
            <a:r>
              <a:rPr lang="en-GB" dirty="0" smtClean="0"/>
              <a:t>may have to </a:t>
            </a:r>
            <a:r>
              <a:rPr lang="en-GB" dirty="0"/>
              <a:t>produce the </a:t>
            </a:r>
            <a:r>
              <a:rPr lang="en-GB" dirty="0" smtClean="0"/>
              <a:t>feed for bespoke and some ecommerce platforms </a:t>
            </a:r>
            <a:endParaRPr lang="en-GB" dirty="0"/>
          </a:p>
          <a:p>
            <a:r>
              <a:rPr lang="en-GB" dirty="0" smtClean="0"/>
              <a:t>Once generated can be re-used, e.g. you can sign up to certain affiliate network and allow their affiliates to use your feed to populate their websites</a:t>
            </a:r>
          </a:p>
          <a:p>
            <a:r>
              <a:rPr lang="en-GB" dirty="0" smtClean="0"/>
              <a:t>The </a:t>
            </a:r>
            <a:r>
              <a:rPr lang="en-GB" dirty="0"/>
              <a:t>feed required for </a:t>
            </a:r>
            <a:r>
              <a:rPr lang="en-GB" dirty="0" smtClean="0"/>
              <a:t>some </a:t>
            </a:r>
            <a:r>
              <a:rPr lang="en-GB" dirty="0"/>
              <a:t>platforms may </a:t>
            </a:r>
            <a:r>
              <a:rPr lang="en-GB" dirty="0" smtClean="0"/>
              <a:t>vary, </a:t>
            </a:r>
            <a:r>
              <a:rPr lang="en-GB" dirty="0"/>
              <a:t>for example Amazon requires bar-code numbers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Generating the feed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7362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Affiliate network feeds</a:t>
            </a:r>
            <a:endParaRPr lang="en-GB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478" r="2154" b="7407"/>
          <a:stretch>
            <a:fillRect/>
          </a:stretch>
        </p:blipFill>
        <p:spPr bwMode="auto">
          <a:xfrm>
            <a:off x="0" y="1772816"/>
            <a:ext cx="3959353" cy="36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 b="6681"/>
          <a:stretch>
            <a:fillRect/>
          </a:stretch>
        </p:blipFill>
        <p:spPr bwMode="auto">
          <a:xfrm>
            <a:off x="3999789" y="1772816"/>
            <a:ext cx="5144211" cy="36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002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money </a:t>
            </a:r>
            <a:r>
              <a:rPr lang="en-GB" dirty="0">
                <a:solidFill>
                  <a:schemeClr val="tx1"/>
                </a:solidFill>
              </a:rPr>
              <a:t>taken on </a:t>
            </a:r>
            <a:r>
              <a:rPr lang="en-GB" dirty="0" smtClean="0">
                <a:solidFill>
                  <a:schemeClr val="tx1"/>
                </a:solidFill>
              </a:rPr>
              <a:t>affiliate’s site 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but no stock held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40000" y="360000"/>
            <a:ext cx="82296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Drop shipping and market places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98496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000" y="1800000"/>
            <a:ext cx="7380472" cy="4525963"/>
          </a:xfrm>
        </p:spPr>
        <p:txBody>
          <a:bodyPr/>
          <a:lstStyle/>
          <a:p>
            <a:r>
              <a:rPr lang="en-GB" sz="2200" dirty="0"/>
              <a:t>Affiliate </a:t>
            </a:r>
            <a:r>
              <a:rPr lang="en-GB" sz="2200" dirty="0" smtClean="0"/>
              <a:t>marketing (including some shopping directories, incentive </a:t>
            </a:r>
            <a:r>
              <a:rPr lang="en-GB" sz="2200" dirty="0"/>
              <a:t>and loyalty </a:t>
            </a:r>
            <a:r>
              <a:rPr lang="en-GB" sz="2200" dirty="0" smtClean="0"/>
              <a:t>sites)</a:t>
            </a:r>
            <a:endParaRPr lang="en-GB" sz="2200" dirty="0"/>
          </a:p>
          <a:p>
            <a:r>
              <a:rPr lang="en-GB" sz="2200" dirty="0" smtClean="0"/>
              <a:t>Product feeds and syndication (including drop shipping</a:t>
            </a:r>
            <a:r>
              <a:rPr lang="en-GB" sz="2200" dirty="0"/>
              <a:t>, white label </a:t>
            </a:r>
            <a:r>
              <a:rPr lang="en-GB" sz="2200" dirty="0" smtClean="0"/>
              <a:t>websites and market places)</a:t>
            </a:r>
            <a:endParaRPr lang="en-GB" sz="2200" dirty="0"/>
          </a:p>
          <a:p>
            <a:r>
              <a:rPr lang="en-GB" sz="2200" dirty="0" smtClean="0"/>
              <a:t>Lead </a:t>
            </a:r>
            <a:r>
              <a:rPr lang="en-GB" sz="2200" dirty="0"/>
              <a:t>generation sites </a:t>
            </a:r>
          </a:p>
          <a:p>
            <a:r>
              <a:rPr lang="en-GB" sz="2200" dirty="0"/>
              <a:t>Daily </a:t>
            </a:r>
            <a:r>
              <a:rPr lang="en-GB" sz="2200" dirty="0" smtClean="0"/>
              <a:t>deals</a:t>
            </a:r>
          </a:p>
          <a:p>
            <a:endParaRPr lang="en-GB" sz="2200" dirty="0" smtClean="0"/>
          </a:p>
          <a:p>
            <a:endParaRPr lang="en-GB" sz="2200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</a:t>
            </a:r>
            <a:r>
              <a:rPr lang="en-GB" dirty="0"/>
              <a:t>t</a:t>
            </a:r>
            <a:r>
              <a:rPr lang="en-GB" dirty="0" smtClean="0"/>
              <a:t>ypes of POP marketing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88962125"/>
              </p:ext>
            </p:extLst>
          </p:nvPr>
        </p:nvGraphicFramePr>
        <p:xfrm>
          <a:off x="1475656" y="4345136"/>
          <a:ext cx="6710536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268"/>
                <a:gridCol w="33552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You take the money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party</a:t>
                      </a:r>
                      <a:r>
                        <a:rPr lang="en-GB" baseline="0" dirty="0" smtClean="0"/>
                        <a:t> takes the money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Affiliate marketing</a:t>
                      </a:r>
                    </a:p>
                    <a:p>
                      <a:pPr algn="ctr"/>
                      <a:r>
                        <a:rPr lang="en-GB" baseline="0" dirty="0" smtClean="0"/>
                        <a:t>Product syndication</a:t>
                      </a:r>
                    </a:p>
                    <a:p>
                      <a:pPr algn="ctr"/>
                      <a:r>
                        <a:rPr lang="en-GB" baseline="0" dirty="0" smtClean="0"/>
                        <a:t>Lead generation sites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Drop shipping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White label websites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Market places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Daily</a:t>
                      </a:r>
                      <a:r>
                        <a:rPr lang="en-GB" baseline="0" dirty="0" smtClean="0"/>
                        <a:t> deals</a:t>
                      </a:r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768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Drop shipping comes in a number of forms:</a:t>
            </a:r>
          </a:p>
          <a:p>
            <a:pPr lvl="1"/>
            <a:r>
              <a:rPr lang="en-GB" dirty="0" smtClean="0"/>
              <a:t>Small businesses acting as sellers of your product </a:t>
            </a:r>
          </a:p>
          <a:p>
            <a:pPr lvl="1"/>
            <a:r>
              <a:rPr lang="en-GB" dirty="0"/>
              <a:t>“White label websites”</a:t>
            </a:r>
          </a:p>
          <a:p>
            <a:pPr lvl="1"/>
            <a:r>
              <a:rPr lang="en-GB" dirty="0" smtClean="0"/>
              <a:t>Market places </a:t>
            </a:r>
          </a:p>
          <a:p>
            <a:r>
              <a:rPr lang="en-GB" dirty="0" smtClean="0"/>
              <a:t>The drop shipping company acts as a marketing agent but does not hold any stock </a:t>
            </a:r>
          </a:p>
          <a:p>
            <a:r>
              <a:rPr lang="en-GB" dirty="0" smtClean="0"/>
              <a:t>The website appears as a normal ecommerce website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Drop shipping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01758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/>
            <a:r>
              <a:rPr lang="en-GB" sz="2400" dirty="0"/>
              <a:t>Payments are taken on the site from the buyer</a:t>
            </a:r>
          </a:p>
          <a:p>
            <a:pPr marL="342900" lvl="1" indent="-342900"/>
            <a:r>
              <a:rPr lang="en-GB" sz="2400" dirty="0"/>
              <a:t>The identity of the supplier is not always displayed</a:t>
            </a:r>
          </a:p>
          <a:p>
            <a:r>
              <a:rPr lang="en-GB" dirty="0"/>
              <a:t>The order is sent to merchant or supplier</a:t>
            </a:r>
          </a:p>
          <a:p>
            <a:r>
              <a:rPr lang="en-GB" dirty="0"/>
              <a:t>The supplier sends out the goods directly to the customer – possibly with branded packaging for the advertiser/drop shipper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Drop shipping - cont.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560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Advantages</a:t>
            </a:r>
          </a:p>
          <a:p>
            <a:pPr lvl="1"/>
            <a:r>
              <a:rPr lang="en-GB" dirty="0" smtClean="0"/>
              <a:t>Increases reach and markets, as other businesses carry out the marketing on your behalf</a:t>
            </a:r>
          </a:p>
          <a:p>
            <a:pPr lvl="1"/>
            <a:r>
              <a:rPr lang="en-GB" dirty="0" smtClean="0"/>
              <a:t>Relatively low set-up costs – although there may be a set-up or joining fee</a:t>
            </a:r>
          </a:p>
          <a:p>
            <a:pPr lvl="1"/>
            <a:r>
              <a:rPr lang="en-GB" dirty="0" smtClean="0"/>
              <a:t>Easy to administer – you receive email when a sale is made, so you can dispatch the goods</a:t>
            </a:r>
          </a:p>
          <a:p>
            <a:r>
              <a:rPr lang="en-GB" dirty="0" smtClean="0"/>
              <a:t>Disadvantages</a:t>
            </a:r>
          </a:p>
          <a:p>
            <a:pPr lvl="1"/>
            <a:r>
              <a:rPr lang="en-GB" dirty="0"/>
              <a:t>Need to find </a:t>
            </a:r>
            <a:r>
              <a:rPr lang="en-GB" dirty="0" smtClean="0"/>
              <a:t>marketing </a:t>
            </a:r>
            <a:r>
              <a:rPr lang="en-GB" dirty="0"/>
              <a:t>platforms or recruit drop shippers</a:t>
            </a:r>
          </a:p>
          <a:p>
            <a:pPr lvl="1"/>
            <a:r>
              <a:rPr lang="en-GB" dirty="0" smtClean="0"/>
              <a:t>Lack of control – you do not take the money and may have to wait for payments</a:t>
            </a:r>
          </a:p>
          <a:p>
            <a:pPr lvl="1"/>
            <a:r>
              <a:rPr lang="en-GB" dirty="0" smtClean="0"/>
              <a:t>Who is responsible for returns?</a:t>
            </a:r>
          </a:p>
          <a:p>
            <a:pPr lvl="1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Merchant – advantages and disadvantages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xmlns="" val="100712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Advantages</a:t>
            </a:r>
          </a:p>
          <a:p>
            <a:pPr lvl="1"/>
            <a:r>
              <a:rPr lang="en-GB" dirty="0" smtClean="0"/>
              <a:t>Low cost and low risk business model</a:t>
            </a:r>
          </a:p>
          <a:p>
            <a:pPr lvl="1"/>
            <a:r>
              <a:rPr lang="en-GB" dirty="0" smtClean="0"/>
              <a:t>You don’t have to buy any stock</a:t>
            </a:r>
          </a:p>
          <a:p>
            <a:pPr lvl="1"/>
            <a:r>
              <a:rPr lang="en-GB" dirty="0" smtClean="0"/>
              <a:t>Ready made white label websites and “business in a box” can be bought for a few hundred pounds</a:t>
            </a:r>
          </a:p>
          <a:p>
            <a:r>
              <a:rPr lang="en-GB" dirty="0" smtClean="0"/>
              <a:t>Disadvantages</a:t>
            </a:r>
          </a:p>
          <a:p>
            <a:pPr lvl="1"/>
            <a:r>
              <a:rPr lang="en-GB" dirty="0" smtClean="0"/>
              <a:t>High level of knowledge in online marketing needed to drive traffic and sales to your new website</a:t>
            </a:r>
          </a:p>
          <a:p>
            <a:pPr lvl="1"/>
            <a:r>
              <a:rPr lang="en-GB" dirty="0" smtClean="0"/>
              <a:t>You incur all the marketing costs </a:t>
            </a:r>
          </a:p>
          <a:p>
            <a:pPr lvl="1"/>
            <a:r>
              <a:rPr lang="en-GB" dirty="0" smtClean="0"/>
              <a:t>Some products have low margins e.g. ink cartridges and you could spend more on acquiring a sale then you will receive</a:t>
            </a:r>
          </a:p>
          <a:p>
            <a:pPr lvl="1"/>
            <a:r>
              <a:rPr lang="en-GB" dirty="0" smtClean="0"/>
              <a:t>Lack of control over prices and supplier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Drop shipper – advantages and disadvantages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8261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Start your own drop shipping business</a:t>
            </a:r>
            <a:endParaRPr lang="en-GB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18" r="12518"/>
          <a:stretch/>
        </p:blipFill>
        <p:spPr bwMode="auto">
          <a:xfrm>
            <a:off x="1115616" y="908720"/>
            <a:ext cx="7074000" cy="5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939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Car Phone Warehouse – white label sites</a:t>
            </a:r>
            <a:endParaRPr lang="en-GB" sz="3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18" r="12518"/>
          <a:stretch/>
        </p:blipFill>
        <p:spPr bwMode="auto">
          <a:xfrm>
            <a:off x="1115616" y="764704"/>
            <a:ext cx="7074000" cy="5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0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Market places</a:t>
            </a:r>
            <a:br>
              <a:rPr lang="en-GB" dirty="0" smtClean="0"/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40000" y="360000"/>
            <a:ext cx="82296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Market places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054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9" b="27500"/>
          <a:stretch/>
        </p:blipFill>
        <p:spPr bwMode="auto">
          <a:xfrm>
            <a:off x="1475656" y="764704"/>
            <a:ext cx="6264696" cy="25861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Amazon – stock held vs drop shipping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429000"/>
            <a:ext cx="6294908" cy="26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87824" y="2420888"/>
            <a:ext cx="339236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987824" y="5373216"/>
            <a:ext cx="3392363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282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GB" dirty="0" smtClean="0"/>
              <a:t>Not On The High Street.com</a:t>
            </a:r>
            <a:endParaRPr lang="en-GB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18" r="12518" b="3944"/>
          <a:stretch/>
        </p:blipFill>
        <p:spPr bwMode="auto">
          <a:xfrm>
            <a:off x="1115616" y="908720"/>
            <a:ext cx="7074000" cy="509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487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dirty="0" smtClean="0"/>
              <a:t>Gift Wrapped and Gorgeous.co.uk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18" r="12518" b="4222"/>
          <a:stretch/>
        </p:blipFill>
        <p:spPr bwMode="auto">
          <a:xfrm>
            <a:off x="1115616" y="836712"/>
            <a:ext cx="7074000" cy="508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793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Sales of products – routes to market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xmlns="" val="849588422"/>
              </p:ext>
            </p:extLst>
          </p:nvPr>
        </p:nvGraphicFramePr>
        <p:xfrm>
          <a:off x="251520" y="1436689"/>
          <a:ext cx="8784975" cy="4800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955"/>
                <a:gridCol w="1281209"/>
                <a:gridCol w="1236416"/>
                <a:gridCol w="1328988"/>
                <a:gridCol w="1296144"/>
                <a:gridCol w="1119974"/>
                <a:gridCol w="1256289"/>
              </a:tblGrid>
              <a:tr h="1029585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DIY Marketing </a:t>
                      </a:r>
                      <a:r>
                        <a:rPr lang="en-GB" sz="1600" baseline="0" dirty="0" smtClean="0"/>
                        <a:t> &amp; sales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Affiliate marketing 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Product</a:t>
                      </a:r>
                      <a:r>
                        <a:rPr lang="en-GB" sz="1600" kern="1200" baseline="0" dirty="0" smtClean="0"/>
                        <a:t> syndication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Drop </a:t>
                      </a:r>
                    </a:p>
                    <a:p>
                      <a:pPr algn="ctr"/>
                      <a:r>
                        <a:rPr lang="en-GB" sz="1600" dirty="0" smtClean="0"/>
                        <a:t>shipping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Daily</a:t>
                      </a:r>
                      <a:r>
                        <a:rPr lang="en-GB" sz="16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Deals</a:t>
                      </a:r>
                      <a:endParaRPr lang="en-GB" sz="16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Stockists &amp; resellers</a:t>
                      </a:r>
                      <a:endParaRPr lang="en-GB" sz="1600" dirty="0"/>
                    </a:p>
                  </a:txBody>
                  <a:tcPr marL="73628" marR="73628"/>
                </a:tc>
              </a:tr>
              <a:tr h="554391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Marketing by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Seller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3rd party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3rd party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</a:t>
                      </a:r>
                      <a:r>
                        <a:rPr lang="en-GB" sz="1600" baseline="30000" dirty="0" smtClean="0"/>
                        <a:t>rd</a:t>
                      </a:r>
                      <a:r>
                        <a:rPr lang="en-GB" sz="1600" dirty="0" smtClean="0"/>
                        <a:t> party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GB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party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</a:t>
                      </a:r>
                      <a:r>
                        <a:rPr lang="en-GB" sz="1600" baseline="30000" dirty="0" smtClean="0"/>
                        <a:t>rd</a:t>
                      </a:r>
                      <a:r>
                        <a:rPr lang="en-GB" sz="1600" dirty="0" smtClean="0"/>
                        <a:t> party</a:t>
                      </a:r>
                      <a:endParaRPr lang="en-GB" sz="1600" dirty="0"/>
                    </a:p>
                  </a:txBody>
                  <a:tcPr marL="73628" marR="73628"/>
                </a:tc>
              </a:tr>
              <a:tr h="618338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Money taken by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Seller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Seller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/>
                        <a:t>Seller</a:t>
                      </a: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</a:t>
                      </a:r>
                      <a:r>
                        <a:rPr lang="en-GB" sz="1600" baseline="30000" dirty="0" smtClean="0"/>
                        <a:t>rd</a:t>
                      </a:r>
                      <a:r>
                        <a:rPr lang="en-GB" sz="1600" dirty="0" smtClean="0"/>
                        <a:t> party</a:t>
                      </a:r>
                    </a:p>
                    <a:p>
                      <a:pPr algn="ctr"/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GB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party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</a:t>
                      </a:r>
                      <a:r>
                        <a:rPr lang="en-GB" sz="1600" baseline="30000" dirty="0" smtClean="0"/>
                        <a:t>rd</a:t>
                      </a:r>
                      <a:r>
                        <a:rPr lang="en-GB" sz="1600" dirty="0" smtClean="0"/>
                        <a:t> party</a:t>
                      </a:r>
                    </a:p>
                  </a:txBody>
                  <a:tcPr marL="73628" marR="73628"/>
                </a:tc>
              </a:tr>
              <a:tr h="6183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Product supplied by</a:t>
                      </a: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Seller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Seller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Seller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Seller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Seller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</a:t>
                      </a:r>
                      <a:r>
                        <a:rPr lang="en-GB" sz="1600" baseline="30000" dirty="0" smtClean="0"/>
                        <a:t>rd</a:t>
                      </a:r>
                      <a:r>
                        <a:rPr lang="en-GB" sz="1600" dirty="0" smtClean="0"/>
                        <a:t> party</a:t>
                      </a:r>
                    </a:p>
                  </a:txBody>
                  <a:tcPr marL="73628" marR="73628"/>
                </a:tc>
              </a:tr>
              <a:tr h="19799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Techniques used</a:t>
                      </a: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Sellers</a:t>
                      </a:r>
                    </a:p>
                    <a:p>
                      <a:pPr algn="ctr"/>
                      <a:r>
                        <a:rPr lang="en-GB" sz="1600" dirty="0" smtClean="0"/>
                        <a:t>Ecommerce</a:t>
                      </a:r>
                      <a:r>
                        <a:rPr lang="en-GB" sz="1600" baseline="0" dirty="0" smtClean="0"/>
                        <a:t> website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Banners and ads linking to sellers website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/>
                        <a:t>3rd party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/>
                        <a:t>Ecommerce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kern="1200" dirty="0" smtClean="0"/>
                        <a:t>website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600" kern="1200" dirty="0" smtClean="0"/>
                        <a:t>with links back to sellers site</a:t>
                      </a:r>
                      <a:endParaRPr lang="en-GB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</a:t>
                      </a:r>
                      <a:r>
                        <a:rPr lang="en-GB" sz="1600" baseline="30000" dirty="0" smtClean="0"/>
                        <a:t>rd</a:t>
                      </a:r>
                      <a:r>
                        <a:rPr lang="en-GB" sz="1600" dirty="0" smtClean="0"/>
                        <a:t> party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Ecommerce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website</a:t>
                      </a:r>
                    </a:p>
                    <a:p>
                      <a:pPr algn="ctr"/>
                      <a:r>
                        <a:rPr lang="en-GB" sz="1600" dirty="0" smtClean="0"/>
                        <a:t>with own</a:t>
                      </a:r>
                      <a:r>
                        <a:rPr lang="en-GB" sz="1600" baseline="0" dirty="0" smtClean="0"/>
                        <a:t> payments</a:t>
                      </a:r>
                      <a:endParaRPr lang="en-GB" sz="1600" dirty="0"/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Daily email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Referrals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GB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party Website takes</a:t>
                      </a:r>
                      <a:r>
                        <a:rPr lang="en-GB" sz="16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payments</a:t>
                      </a:r>
                      <a:endParaRPr lang="en-GB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3628" marR="7362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3</a:t>
                      </a:r>
                      <a:r>
                        <a:rPr lang="en-GB" sz="1600" baseline="30000" dirty="0" smtClean="0"/>
                        <a:t>rd</a:t>
                      </a:r>
                      <a:r>
                        <a:rPr lang="en-GB" sz="1600" dirty="0" smtClean="0"/>
                        <a:t> party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Ecommerce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Website with own</a:t>
                      </a:r>
                      <a:r>
                        <a:rPr lang="en-GB" sz="1600" baseline="0" dirty="0" smtClean="0"/>
                        <a:t> payments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aseline="0" dirty="0" smtClean="0"/>
                        <a:t>Buys and holds stock</a:t>
                      </a:r>
                      <a:endParaRPr lang="en-GB" sz="1600" dirty="0" smtClean="0"/>
                    </a:p>
                  </a:txBody>
                  <a:tcPr marL="73628" marR="73628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Lead generation for services</a:t>
            </a:r>
            <a:br>
              <a:rPr lang="en-GB" dirty="0" smtClean="0"/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0000" y="360000"/>
            <a:ext cx="82296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Lead </a:t>
            </a:r>
            <a:r>
              <a:rPr lang="en-GB" dirty="0"/>
              <a:t>generation for </a:t>
            </a:r>
            <a:r>
              <a:rPr lang="en-GB" dirty="0" smtClean="0"/>
              <a:t>services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Affiliate banners</a:t>
            </a:r>
          </a:p>
          <a:p>
            <a:r>
              <a:rPr lang="en-GB" dirty="0" smtClean="0"/>
              <a:t>Get a quote – general business to business services or tradesman</a:t>
            </a:r>
            <a:endParaRPr lang="en-GB" dirty="0"/>
          </a:p>
          <a:p>
            <a:r>
              <a:rPr lang="en-GB" dirty="0" smtClean="0"/>
              <a:t>Get a quote - sector or skill specific</a:t>
            </a:r>
          </a:p>
          <a:p>
            <a:r>
              <a:rPr lang="en-GB" dirty="0" smtClean="0"/>
              <a:t>Pay for leads – other channels</a:t>
            </a:r>
          </a:p>
          <a:p>
            <a:r>
              <a:rPr lang="en-GB" dirty="0"/>
              <a:t>Pay for sales – specialist sales agents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lead generation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9525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912768" cy="990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Business to business affiliates banners</a:t>
            </a:r>
            <a:endParaRPr lang="en-GB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816" r="14203"/>
          <a:stretch>
            <a:fillRect/>
          </a:stretch>
        </p:blipFill>
        <p:spPr bwMode="auto">
          <a:xfrm>
            <a:off x="171525" y="1492821"/>
            <a:ext cx="4464496" cy="45259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9698" y="1484784"/>
            <a:ext cx="4256798" cy="32732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5541" y="4733181"/>
            <a:ext cx="3392363" cy="1288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788149" y="1628800"/>
            <a:ext cx="28083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5026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Example of a programme for lead generation</a:t>
            </a:r>
            <a:endParaRPr lang="en-GB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555" r="21362" b="1358"/>
          <a:stretch>
            <a:fillRect/>
          </a:stretch>
        </p:blipFill>
        <p:spPr bwMode="auto">
          <a:xfrm>
            <a:off x="251520" y="1556791"/>
            <a:ext cx="3528392" cy="46544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 l="22684" t="16532" r="21207" b="17516"/>
          <a:stretch>
            <a:fillRect/>
          </a:stretch>
        </p:blipFill>
        <p:spPr bwMode="auto">
          <a:xfrm>
            <a:off x="4067944" y="1628800"/>
            <a:ext cx="4492439" cy="39604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1520" y="1556792"/>
            <a:ext cx="3528392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0860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GB" dirty="0" smtClean="0"/>
              <a:t>Creative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08720"/>
            <a:ext cx="7074000" cy="530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456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T</a:t>
            </a:r>
            <a:r>
              <a:rPr lang="en-GB" dirty="0" smtClean="0"/>
              <a:t>he service provider signs up for the lead generation or quoting service</a:t>
            </a:r>
          </a:p>
          <a:p>
            <a:pPr lvl="1"/>
            <a:r>
              <a:rPr lang="en-GB" dirty="0" smtClean="0"/>
              <a:t>Business to business all sectors e.g. Approved Index, Campaneo</a:t>
            </a:r>
          </a:p>
          <a:p>
            <a:pPr lvl="1"/>
            <a:r>
              <a:rPr lang="en-GB" dirty="0" smtClean="0"/>
              <a:t>Tradesman sites e.g. Service Magic, MyHammer</a:t>
            </a:r>
          </a:p>
          <a:p>
            <a:pPr lvl="1"/>
            <a:r>
              <a:rPr lang="en-GB" dirty="0" smtClean="0"/>
              <a:t>Sector or skill specific e.g. Choose Your accountant, Solar-Guide</a:t>
            </a:r>
          </a:p>
          <a:p>
            <a:r>
              <a:rPr lang="en-GB" dirty="0" smtClean="0"/>
              <a:t>You agree to </a:t>
            </a:r>
            <a:r>
              <a:rPr lang="en-GB" dirty="0"/>
              <a:t>receive by </a:t>
            </a:r>
            <a:r>
              <a:rPr lang="en-GB" dirty="0" smtClean="0"/>
              <a:t>email a certain number of leads per week, usually by type and location</a:t>
            </a:r>
          </a:p>
          <a:p>
            <a:r>
              <a:rPr lang="en-GB" dirty="0" smtClean="0"/>
              <a:t>Leads vary from £5 to &gt;£100 (e.g. for website leads?)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Quotation sites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8072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You either pay online or by invoice</a:t>
            </a:r>
          </a:p>
          <a:p>
            <a:r>
              <a:rPr lang="en-GB" dirty="0" smtClean="0"/>
              <a:t>There is often a minimum contract and other conditions</a:t>
            </a:r>
          </a:p>
          <a:p>
            <a:r>
              <a:rPr lang="en-GB" dirty="0" smtClean="0"/>
              <a:t>You may also get a listing within their directory</a:t>
            </a:r>
          </a:p>
          <a:p>
            <a:r>
              <a:rPr lang="en-GB" dirty="0" smtClean="0"/>
              <a:t>Other directory sites now offer quotes as an added service e.g. Free Index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Quotation sites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3017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en-GB" dirty="0" smtClean="0"/>
              <a:t>Quotation services – B2B</a:t>
            </a:r>
            <a:endParaRPr lang="en-GB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9" b="1469"/>
          <a:stretch>
            <a:fillRect/>
          </a:stretch>
        </p:blipFill>
        <p:spPr bwMode="auto">
          <a:xfrm>
            <a:off x="971600" y="764704"/>
            <a:ext cx="7074000" cy="5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10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GB" dirty="0" smtClean="0"/>
              <a:t>Quotation services – B2B</a:t>
            </a:r>
            <a:endParaRPr lang="en-GB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18" r="12518"/>
          <a:stretch/>
        </p:blipFill>
        <p:spPr bwMode="auto">
          <a:xfrm>
            <a:off x="1115616" y="908720"/>
            <a:ext cx="7074000" cy="5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610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GB" dirty="0" smtClean="0"/>
              <a:t>Quotation - tradesman</a:t>
            </a:r>
            <a:endParaRPr lang="en-GB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" r="860"/>
          <a:stretch>
            <a:fillRect/>
          </a:stretch>
        </p:blipFill>
        <p:spPr bwMode="auto">
          <a:xfrm>
            <a:off x="1115616" y="764704"/>
            <a:ext cx="7074000" cy="53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976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Sales of services – routes to market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xmlns="" val="2321328136"/>
              </p:ext>
            </p:extLst>
          </p:nvPr>
        </p:nvGraphicFramePr>
        <p:xfrm>
          <a:off x="251520" y="1436688"/>
          <a:ext cx="8568953" cy="4872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889"/>
                <a:gridCol w="1337328"/>
                <a:gridCol w="1415184"/>
                <a:gridCol w="1415184"/>
                <a:gridCol w="1415184"/>
                <a:gridCol w="1415184"/>
              </a:tblGrid>
              <a:tr h="77421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DIY Marketing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Affiliate marketing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Lead generation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bg1"/>
                          </a:solidFill>
                        </a:rPr>
                        <a:t>Daily Deals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Agents</a:t>
                      </a:r>
                      <a:endParaRPr lang="en-GB" dirty="0"/>
                    </a:p>
                  </a:txBody>
                  <a:tcPr marL="80941" marR="80941"/>
                </a:tc>
              </a:tr>
              <a:tr h="448553">
                <a:tc>
                  <a:txBody>
                    <a:bodyPr/>
                    <a:lstStyle/>
                    <a:p>
                      <a:r>
                        <a:rPr lang="en-GB" dirty="0" smtClean="0"/>
                        <a:t>Marketing by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Seller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party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party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party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party</a:t>
                      </a:r>
                      <a:endParaRPr lang="en-GB" dirty="0"/>
                    </a:p>
                  </a:txBody>
                  <a:tcPr marL="80941" marR="80941"/>
                </a:tc>
              </a:tr>
              <a:tr h="774214">
                <a:tc>
                  <a:txBody>
                    <a:bodyPr/>
                    <a:lstStyle/>
                    <a:p>
                      <a:r>
                        <a:rPr lang="en-GB" dirty="0" smtClean="0"/>
                        <a:t>Money taken by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Seller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Seller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Seller</a:t>
                      </a:r>
                    </a:p>
                    <a:p>
                      <a:pPr algn="ctr"/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baseline="0" dirty="0" smtClean="0"/>
                        <a:t> party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party</a:t>
                      </a:r>
                    </a:p>
                  </a:txBody>
                  <a:tcPr marL="80941" marR="80941"/>
                </a:tc>
              </a:tr>
              <a:tr h="11060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Product supplied by</a:t>
                      </a:r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Seller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Seller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Seller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Seller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Seller or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party</a:t>
                      </a:r>
                    </a:p>
                  </a:txBody>
                  <a:tcPr marL="80941" marR="80941"/>
                </a:tc>
              </a:tr>
              <a:tr h="1769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Techniques used</a:t>
                      </a:r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Sellers</a:t>
                      </a:r>
                    </a:p>
                    <a:p>
                      <a:pPr algn="ctr"/>
                      <a:r>
                        <a:rPr lang="en-GB" baseline="0" dirty="0" smtClean="0"/>
                        <a:t>website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Banners and</a:t>
                      </a:r>
                      <a:r>
                        <a:rPr lang="en-GB" baseline="0" dirty="0" smtClean="0"/>
                        <a:t> ads linking to sellers website</a:t>
                      </a:r>
                      <a:endParaRPr lang="en-GB" dirty="0"/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party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Lead generation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website</a:t>
                      </a:r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Daily email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Referrals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party Website takes payment</a:t>
                      </a:r>
                    </a:p>
                  </a:txBody>
                  <a:tcPr marL="80941" marR="8094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3</a:t>
                      </a:r>
                      <a:r>
                        <a:rPr lang="en-GB" baseline="30000" dirty="0" smtClean="0"/>
                        <a:t>rd</a:t>
                      </a:r>
                      <a:r>
                        <a:rPr lang="en-GB" dirty="0" smtClean="0"/>
                        <a:t> party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Website</a:t>
                      </a:r>
                    </a:p>
                  </a:txBody>
                  <a:tcPr marL="80941" marR="8094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379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GB" dirty="0" smtClean="0"/>
              <a:t>Sector specific quotes</a:t>
            </a:r>
            <a:endParaRPr lang="en-GB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18" r="12518"/>
          <a:stretch/>
        </p:blipFill>
        <p:spPr bwMode="auto">
          <a:xfrm>
            <a:off x="1115616" y="1052736"/>
            <a:ext cx="7074000" cy="5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44008" y="3284984"/>
            <a:ext cx="3240360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6414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en-GB" dirty="0"/>
              <a:t>Sector specific quotes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18" r="12518"/>
          <a:stretch/>
        </p:blipFill>
        <p:spPr bwMode="auto">
          <a:xfrm>
            <a:off x="1043608" y="908720"/>
            <a:ext cx="7074000" cy="5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23928" y="2060848"/>
            <a:ext cx="3024336" cy="4293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0649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GB" dirty="0" smtClean="0"/>
              <a:t>Pay per lead via other channels</a:t>
            </a:r>
            <a:endParaRPr lang="en-GB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" b="312"/>
          <a:stretch>
            <a:fillRect/>
          </a:stretch>
        </p:blipFill>
        <p:spPr bwMode="auto">
          <a:xfrm>
            <a:off x="1115616" y="836712"/>
            <a:ext cx="7074000" cy="53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188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64" t="136" r="14464" b="-136"/>
          <a:stretch/>
        </p:blipFill>
        <p:spPr bwMode="auto">
          <a:xfrm>
            <a:off x="1331640" y="1052736"/>
            <a:ext cx="6535171" cy="5169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Autofit/>
          </a:bodyPr>
          <a:lstStyle/>
          <a:p>
            <a:r>
              <a:rPr lang="en-GB" sz="2800" dirty="0" smtClean="0"/>
              <a:t>Pay per Sale – outsourced sales </a:t>
            </a:r>
            <a:br>
              <a:rPr lang="en-GB" sz="2800" dirty="0" smtClean="0"/>
            </a:br>
            <a:r>
              <a:rPr lang="en-GB" sz="2800" dirty="0" smtClean="0"/>
              <a:t>and marketing</a:t>
            </a:r>
            <a:endParaRPr lang="en-GB" sz="2800" dirty="0"/>
          </a:p>
        </p:txBody>
      </p:sp>
      <p:sp>
        <p:nvSpPr>
          <p:cNvPr id="7" name="Rectangle 6"/>
          <p:cNvSpPr/>
          <p:nvPr/>
        </p:nvSpPr>
        <p:spPr>
          <a:xfrm>
            <a:off x="5580112" y="5229200"/>
            <a:ext cx="2214691" cy="9807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Daily deal and voucher sites</a:t>
            </a:r>
            <a:br>
              <a:rPr lang="en-GB" dirty="0" smtClean="0"/>
            </a:b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0000" y="360000"/>
            <a:ext cx="82296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Daily </a:t>
            </a:r>
            <a:r>
              <a:rPr lang="en-GB" dirty="0"/>
              <a:t>deal and voucher </a:t>
            </a:r>
            <a:r>
              <a:rPr lang="en-GB" dirty="0" smtClean="0"/>
              <a:t>sites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Daily Deals and Voucher Sites</a:t>
            </a:r>
            <a:endParaRPr lang="en-GB" dirty="0"/>
          </a:p>
        </p:txBody>
      </p:sp>
      <p:pic>
        <p:nvPicPr>
          <p:cNvPr id="13" name="Content Placeholder 4" descr="loggedOutHeader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708920"/>
            <a:ext cx="7235825" cy="2732516"/>
          </a:xfrm>
        </p:spPr>
      </p:pic>
      <p:pic>
        <p:nvPicPr>
          <p:cNvPr id="4" name="Picture 3" descr="groupon_mycityde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916832"/>
            <a:ext cx="2305050" cy="1047750"/>
          </a:xfrm>
          <a:prstGeom prst="rect">
            <a:avLst/>
          </a:prstGeom>
        </p:spPr>
      </p:pic>
      <p:pic>
        <p:nvPicPr>
          <p:cNvPr id="5" name="Picture 4" descr="facebook-deals-uk.gif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3861048"/>
            <a:ext cx="1854751" cy="1224136"/>
          </a:xfrm>
          <a:prstGeom prst="rect">
            <a:avLst/>
          </a:prstGeom>
        </p:spPr>
      </p:pic>
      <p:pic>
        <p:nvPicPr>
          <p:cNvPr id="6" name="Picture 5" descr="buttons_sprite.png"/>
          <p:cNvPicPr>
            <a:picLocks noChangeAspect="1"/>
          </p:cNvPicPr>
          <p:nvPr/>
        </p:nvPicPr>
        <p:blipFill>
          <a:blip r:embed="rId6" cstate="print"/>
          <a:srcRect b="85209"/>
          <a:stretch>
            <a:fillRect/>
          </a:stretch>
        </p:blipFill>
        <p:spPr>
          <a:xfrm>
            <a:off x="971600" y="3717032"/>
            <a:ext cx="1225554" cy="10332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060848"/>
            <a:ext cx="1967045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livingsocial-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1844824"/>
            <a:ext cx="1944216" cy="949761"/>
          </a:xfrm>
          <a:prstGeom prst="rect">
            <a:avLst/>
          </a:prstGeom>
        </p:spPr>
      </p:pic>
      <p:pic>
        <p:nvPicPr>
          <p:cNvPr id="9" name="Picture 8" descr="vs-logo_201101051049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6056" y="4365104"/>
            <a:ext cx="2880320" cy="674548"/>
          </a:xfrm>
          <a:prstGeom prst="rect">
            <a:avLst/>
          </a:prstGeom>
        </p:spPr>
      </p:pic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10" cstate="print"/>
          <a:srcRect b="46062"/>
          <a:stretch>
            <a:fillRect/>
          </a:stretch>
        </p:blipFill>
        <p:spPr>
          <a:xfrm>
            <a:off x="3131840" y="2636912"/>
            <a:ext cx="2321444" cy="576064"/>
          </a:xfrm>
          <a:prstGeom prst="rect">
            <a:avLst/>
          </a:prstGeom>
        </p:spPr>
      </p:pic>
      <p:pic>
        <p:nvPicPr>
          <p:cNvPr id="11" name="Picture 10" descr="hukd_logob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220072" y="3717032"/>
            <a:ext cx="2264979" cy="576064"/>
          </a:xfrm>
          <a:prstGeom prst="rect">
            <a:avLst/>
          </a:prstGeom>
        </p:spPr>
      </p:pic>
      <p:pic>
        <p:nvPicPr>
          <p:cNvPr id="12" name="Picture 11" descr="logo_uk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27584" y="5445224"/>
            <a:ext cx="3600400" cy="397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Voucher Codes Websites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4223342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556792"/>
            <a:ext cx="4381578" cy="4464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Groupon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8288"/>
            <a:ext cx="3960813" cy="5319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6298" y="1556792"/>
            <a:ext cx="4547702" cy="3773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itchFamily="34" charset="0"/>
              <a:buChar char="˃"/>
            </a:pPr>
            <a:r>
              <a:rPr lang="en-GB" sz="2400" dirty="0" smtClean="0"/>
              <a:t>Merchants are mainly local restaurants, beauticians, hotels, entertainment, days out, and other services</a:t>
            </a:r>
          </a:p>
          <a:p>
            <a:pPr>
              <a:buFont typeface="Arial" pitchFamily="34" charset="0"/>
              <a:buChar char="˃"/>
            </a:pPr>
            <a:r>
              <a:rPr lang="en-GB" sz="2400" dirty="0" smtClean="0"/>
              <a:t>Merchant develops a deal with Groupon, which usually has a minimum of 50% discount (for over 50 people)</a:t>
            </a:r>
          </a:p>
          <a:p>
            <a:pPr>
              <a:buFont typeface="Arial" pitchFamily="34" charset="0"/>
              <a:buChar char="˃"/>
            </a:pPr>
            <a:r>
              <a:rPr lang="en-GB" sz="2400" dirty="0" smtClean="0"/>
              <a:t>Groupon advertises the deal to their e-mail data list within the specified location and on their website as a daily deal or “side deal”</a:t>
            </a:r>
          </a:p>
          <a:p>
            <a:pPr>
              <a:buFont typeface="Arial" pitchFamily="34" charset="0"/>
              <a:buChar char="˃"/>
            </a:pPr>
            <a:r>
              <a:rPr lang="en-GB" sz="2400" dirty="0" smtClean="0"/>
              <a:t>Recipients are encouraged to refer the deal to friends to receive cash payment</a:t>
            </a:r>
          </a:p>
          <a:p>
            <a:pPr>
              <a:buFont typeface="Arial" pitchFamily="34" charset="0"/>
              <a:buChar char="˃"/>
            </a:pPr>
            <a:endParaRPr lang="en-GB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Groupon deals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itchFamily="34" charset="0"/>
              <a:buChar char="˃"/>
            </a:pPr>
            <a:r>
              <a:rPr lang="en-GB" sz="2400" dirty="0" smtClean="0"/>
              <a:t>A minimum number of customers have to pay for the deal for it to be activated</a:t>
            </a:r>
          </a:p>
          <a:p>
            <a:pPr>
              <a:buFont typeface="Arial" pitchFamily="34" charset="0"/>
              <a:buChar char="˃"/>
            </a:pPr>
            <a:r>
              <a:rPr lang="en-GB" sz="2400" dirty="0" smtClean="0"/>
              <a:t>They then receive a voucher code which they redeem with the Merchant</a:t>
            </a:r>
          </a:p>
          <a:p>
            <a:pPr>
              <a:buFont typeface="Arial" pitchFamily="34" charset="0"/>
              <a:buChar char="˃"/>
            </a:pPr>
            <a:r>
              <a:rPr lang="en-GB" sz="2400" dirty="0" smtClean="0"/>
              <a:t>The Merchant claims 50% of the sale value from Groupon for each customer that redeems their voucher, but loses the income from anyone who does not redeem their voucher</a:t>
            </a:r>
          </a:p>
          <a:p>
            <a:pPr>
              <a:buFont typeface="Arial" pitchFamily="34" charset="0"/>
              <a:buChar char="˃"/>
            </a:pPr>
            <a:r>
              <a:rPr lang="en-GB" sz="2400" dirty="0" smtClean="0"/>
              <a:t>This is best used as a method of free marketing – with the Merchant often relying on repeat business to generate real income</a:t>
            </a:r>
          </a:p>
          <a:p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Groupon deals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1440000" y="360000"/>
            <a:ext cx="8229600" cy="9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Affiliate marketing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Affiliate Marketing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56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Alternatives to Groupon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5127469" cy="331236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208" y="1553206"/>
            <a:ext cx="3605844" cy="486916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˃"/>
            </a:pPr>
            <a:r>
              <a:rPr lang="en-GB" sz="2800" dirty="0" smtClean="0"/>
              <a:t>Lower commission rates</a:t>
            </a:r>
          </a:p>
          <a:p>
            <a:pPr>
              <a:lnSpc>
                <a:spcPct val="80000"/>
              </a:lnSpc>
              <a:buFont typeface="Arial" pitchFamily="34" charset="0"/>
              <a:buChar char="˃"/>
            </a:pPr>
            <a:r>
              <a:rPr lang="en-GB" sz="2800" dirty="0" smtClean="0"/>
              <a:t>Offers run for a longer duration</a:t>
            </a:r>
          </a:p>
          <a:p>
            <a:pPr>
              <a:lnSpc>
                <a:spcPct val="80000"/>
              </a:lnSpc>
              <a:buFont typeface="Arial" pitchFamily="34" charset="0"/>
              <a:buChar char="˃"/>
            </a:pPr>
            <a:r>
              <a:rPr lang="en-GB" sz="2800" dirty="0" smtClean="0"/>
              <a:t>Better admin assistance, e.g. you receive all the contact details</a:t>
            </a:r>
          </a:p>
          <a:p>
            <a:pPr>
              <a:lnSpc>
                <a:spcPct val="80000"/>
              </a:lnSpc>
              <a:buFont typeface="Arial" pitchFamily="34" charset="0"/>
              <a:buChar char="˃"/>
            </a:pPr>
            <a:r>
              <a:rPr lang="en-GB" sz="2800" dirty="0" smtClean="0"/>
              <a:t>Better terms and conditions for Merchants e.g. you get all the money whether they redeem the voucher or not</a:t>
            </a:r>
          </a:p>
          <a:p>
            <a:pPr>
              <a:lnSpc>
                <a:spcPct val="80000"/>
              </a:lnSpc>
              <a:buFont typeface="Arial" pitchFamily="34" charset="0"/>
              <a:buChar char="˃"/>
            </a:pPr>
            <a:r>
              <a:rPr lang="en-GB" sz="2800" dirty="0" smtClean="0"/>
              <a:t>Main disadvantage is that they have less recipients or members (lower reach)</a:t>
            </a:r>
          </a:p>
          <a:p>
            <a:pPr>
              <a:lnSpc>
                <a:spcPct val="80000"/>
              </a:lnSpc>
            </a:pPr>
            <a:endParaRPr lang="en-GB" sz="2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Alternatives to Groupon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Mobile Based Deals</a:t>
            </a:r>
            <a:endParaRPr lang="en-GB" dirty="0"/>
          </a:p>
        </p:txBody>
      </p:sp>
      <p:pic>
        <p:nvPicPr>
          <p:cNvPr id="7" name="Content Placeholder 6" descr="facebook Deal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341438"/>
            <a:ext cx="4475163" cy="2087562"/>
          </a:xfrm>
        </p:spPr>
      </p:pic>
      <p:grpSp>
        <p:nvGrpSpPr>
          <p:cNvPr id="12" name="Group 11"/>
          <p:cNvGrpSpPr/>
          <p:nvPr/>
        </p:nvGrpSpPr>
        <p:grpSpPr>
          <a:xfrm>
            <a:off x="4499992" y="1412776"/>
            <a:ext cx="432049" cy="1944216"/>
            <a:chOff x="5580112" y="1628800"/>
            <a:chExt cx="432049" cy="194421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80112" y="2636912"/>
              <a:ext cx="432048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80112" y="3140968"/>
              <a:ext cx="423047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80113" y="2132857"/>
              <a:ext cx="432048" cy="440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80112" y="1628800"/>
              <a:ext cx="432048" cy="437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Box 13"/>
          <p:cNvSpPr txBox="1"/>
          <p:nvPr/>
        </p:nvSpPr>
        <p:spPr>
          <a:xfrm>
            <a:off x="611560" y="3933056"/>
            <a:ext cx="5328592" cy="293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</a:pPr>
            <a:endParaRPr lang="en-GB" sz="2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51520" y="3356992"/>
            <a:ext cx="8892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Customers download an app onto their phone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When they go shopping they check-in and tell their friends where they are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˃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Customers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get offered deals direct to their mobile based on their location and the shop they have checked into: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˃"/>
              <a:defRPr/>
            </a:pPr>
            <a:r>
              <a:rPr lang="en-GB" sz="2000" baseline="0" dirty="0" smtClean="0">
                <a:latin typeface="Arial" pitchFamily="34" charset="0"/>
                <a:cs typeface="Arial" pitchFamily="34" charset="0"/>
              </a:rPr>
              <a:t>Facebook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allows users to see what deals are available and the terms and conditions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˃"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Foursquare is another emerging mobile site which runs similar offers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˃"/>
              <a:defRPr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SCVNGR is a new service that includes a gaming element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1440000" y="1800000"/>
            <a:ext cx="7596496" cy="4525963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90000"/>
              </a:lnSpc>
              <a:spcBef>
                <a:spcPct val="50000"/>
              </a:spcBef>
              <a:buBlip>
                <a:blip r:embed="rId3"/>
              </a:buBlip>
              <a:defRPr/>
            </a:pPr>
            <a:r>
              <a:rPr lang="en-GB" sz="2800" dirty="0" smtClean="0">
                <a:cs typeface="Arial" charset="0"/>
              </a:rPr>
              <a:t>Any questions?</a:t>
            </a:r>
            <a:endParaRPr lang="en-GB" sz="2800" dirty="0">
              <a:cs typeface="Arial" charset="0"/>
            </a:endParaRPr>
          </a:p>
          <a:p>
            <a:pPr marL="342900" lvl="1" indent="-342900">
              <a:lnSpc>
                <a:spcPct val="90000"/>
              </a:lnSpc>
              <a:spcBef>
                <a:spcPct val="50000"/>
              </a:spcBef>
              <a:buBlip>
                <a:blip r:embed="rId3"/>
              </a:buBlip>
              <a:defRPr/>
            </a:pP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Update </a:t>
            </a:r>
            <a:r>
              <a:rPr lang="en-GB" sz="2800" dirty="0">
                <a:solidFill>
                  <a:prstClr val="black"/>
                </a:solidFill>
                <a:cs typeface="Arial" charset="0"/>
              </a:rPr>
              <a:t>your evaluation </a:t>
            </a: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form</a:t>
            </a:r>
          </a:p>
          <a:p>
            <a:pPr marL="342900" lvl="1" indent="-342900">
              <a:lnSpc>
                <a:spcPct val="90000"/>
              </a:lnSpc>
              <a:spcBef>
                <a:spcPct val="50000"/>
              </a:spcBef>
              <a:buBlip>
                <a:blip r:embed="rId3"/>
              </a:buBlip>
              <a:defRPr/>
            </a:pPr>
            <a:r>
              <a:rPr lang="en-GB" sz="2800" dirty="0" smtClean="0">
                <a:solidFill>
                  <a:prstClr val="black"/>
                </a:solidFill>
                <a:cs typeface="Arial" charset="0"/>
              </a:rPr>
              <a:t>Visit the </a:t>
            </a:r>
            <a:r>
              <a:rPr lang="en-GB" sz="2800" dirty="0">
                <a:cs typeface="Arial" charset="0"/>
              </a:rPr>
              <a:t>eBusiness Club </a:t>
            </a:r>
            <a:r>
              <a:rPr lang="en-GB" sz="2800" dirty="0" smtClean="0">
                <a:cs typeface="Arial" charset="0"/>
              </a:rPr>
              <a:t>website:</a:t>
            </a:r>
            <a:endParaRPr lang="en-GB" sz="2800" dirty="0">
              <a:cs typeface="Arial" charset="0"/>
            </a:endParaRPr>
          </a:p>
          <a:p>
            <a:pPr marL="742950" lvl="2" indent="-342900">
              <a:lnSpc>
                <a:spcPct val="90000"/>
              </a:lnSpc>
              <a:spcBef>
                <a:spcPct val="50000"/>
              </a:spcBef>
              <a:buBlip>
                <a:blip r:embed="rId3"/>
              </a:buBlip>
              <a:defRPr/>
            </a:pPr>
            <a:r>
              <a:rPr lang="en-GB" sz="2600" kern="1200" dirty="0" smtClean="0">
                <a:ea typeface="+mn-ea"/>
                <a:cs typeface="Arial" charset="0"/>
              </a:rPr>
              <a:t>The workshops and events programme</a:t>
            </a:r>
          </a:p>
          <a:p>
            <a:pPr marL="742950" lvl="2" indent="-342900">
              <a:lnSpc>
                <a:spcPct val="90000"/>
              </a:lnSpc>
              <a:spcBef>
                <a:spcPct val="50000"/>
              </a:spcBef>
              <a:buBlip>
                <a:blip r:embed="rId3"/>
              </a:buBlip>
              <a:defRPr/>
            </a:pPr>
            <a:r>
              <a:rPr lang="en-GB" sz="2600" dirty="0" smtClean="0">
                <a:cs typeface="Arial" charset="0"/>
                <a:hlinkClick r:id="rId4"/>
              </a:rPr>
              <a:t>www.ebusinessclub.biz</a:t>
            </a:r>
            <a:r>
              <a:rPr lang="en-GB" sz="2600" dirty="0" smtClean="0">
                <a:cs typeface="Arial" charset="0"/>
              </a:rPr>
              <a:t> </a:t>
            </a:r>
            <a:endParaRPr lang="en-GB" sz="2600" kern="1200" dirty="0" smtClean="0">
              <a:ea typeface="+mn-ea"/>
              <a:cs typeface="Arial" charset="0"/>
            </a:endParaRPr>
          </a:p>
          <a:p>
            <a:pPr marL="400050" lvl="2" indent="0">
              <a:lnSpc>
                <a:spcPct val="90000"/>
              </a:lnSpc>
              <a:spcBef>
                <a:spcPct val="50000"/>
              </a:spcBef>
              <a:buNone/>
              <a:defRPr/>
            </a:pPr>
            <a:endParaRPr lang="en-GB" sz="2600" kern="1200" dirty="0" smtClean="0">
              <a:ea typeface="+mn-ea"/>
              <a:cs typeface="Arial" charset="0"/>
            </a:endParaRPr>
          </a:p>
          <a:p>
            <a:pPr marL="260348" lvl="1" eaLnBrk="1" hangingPunct="1">
              <a:lnSpc>
                <a:spcPct val="90000"/>
              </a:lnSpc>
              <a:buFontTx/>
              <a:buNone/>
              <a:defRPr/>
            </a:pPr>
            <a:endParaRPr lang="en-GB" sz="1800" b="1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309384" y="620688"/>
            <a:ext cx="7834616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en-GB" sz="32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</a:t>
            </a:r>
            <a:endParaRPr lang="en-GB" sz="3200" b="1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406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Affiliate Marketing?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/>
            <a:r>
              <a:rPr lang="en-GB" dirty="0"/>
              <a:t>Affiliate marketing is:- </a:t>
            </a:r>
          </a:p>
          <a:p>
            <a:pPr>
              <a:buFont typeface="Arial" pitchFamily="34" charset="0"/>
              <a:buChar char="˃"/>
            </a:pPr>
            <a:r>
              <a:rPr lang="en-GB" dirty="0" smtClean="0"/>
              <a:t>Where </a:t>
            </a:r>
            <a:r>
              <a:rPr lang="en-GB" dirty="0"/>
              <a:t>a third party (or Affiliate) generates sales or leads for the seller (or Merchant) and receives a commission for each successful sale or lead</a:t>
            </a:r>
          </a:p>
          <a:p>
            <a:pPr>
              <a:buFont typeface="Arial" pitchFamily="34" charset="0"/>
              <a:buChar char="˃"/>
            </a:pPr>
            <a:endParaRPr lang="en-GB" dirty="0"/>
          </a:p>
          <a:p>
            <a:pPr>
              <a:buFont typeface="Arial" pitchFamily="34" charset="0"/>
              <a:buChar char="˃"/>
            </a:pPr>
            <a:r>
              <a:rPr lang="en-GB" dirty="0"/>
              <a:t>It is probably the </a:t>
            </a:r>
            <a:r>
              <a:rPr lang="en-GB" dirty="0" smtClean="0"/>
              <a:t>most widespread </a:t>
            </a:r>
            <a:r>
              <a:rPr lang="en-GB" dirty="0"/>
              <a:t>form of POP </a:t>
            </a:r>
            <a:r>
              <a:rPr lang="en-GB" dirty="0" smtClean="0"/>
              <a:t>marketing</a:t>
            </a:r>
          </a:p>
          <a:p>
            <a:pPr>
              <a:buFont typeface="Arial" pitchFamily="34" charset="0"/>
              <a:buChar char="˃"/>
            </a:pPr>
            <a:endParaRPr lang="en-GB" dirty="0"/>
          </a:p>
          <a:p>
            <a:pPr>
              <a:buFont typeface="Arial" pitchFamily="34" charset="0"/>
              <a:buChar char="˃"/>
            </a:pPr>
            <a:r>
              <a:rPr lang="en-GB" dirty="0" smtClean="0"/>
              <a:t>There are two parties in affiliate marketing the merchant and the affiliate - which applies to you?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813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SFB - TICT Design Template (1)</Template>
  <TotalTime>1399</TotalTime>
  <Words>3108</Words>
  <Application>Microsoft Office PowerPoint</Application>
  <PresentationFormat>On-screen Show (4:3)</PresentationFormat>
  <Paragraphs>468</Paragraphs>
  <Slides>83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Slide 1</vt:lpstr>
      <vt:lpstr>Agenda</vt:lpstr>
      <vt:lpstr>Definition of POP marketing</vt:lpstr>
      <vt:lpstr>Benefits of POP marketing</vt:lpstr>
      <vt:lpstr>Main types of POP marketing</vt:lpstr>
      <vt:lpstr>Sales of products – routes to market</vt:lpstr>
      <vt:lpstr>Sales of services – routes to market</vt:lpstr>
      <vt:lpstr>Affiliate Marketing</vt:lpstr>
      <vt:lpstr>What is Affiliate Marketing?</vt:lpstr>
      <vt:lpstr>Merchants (sellers or service provider)</vt:lpstr>
      <vt:lpstr>Merchants (sellers or service provider)</vt:lpstr>
      <vt:lpstr>Affiliates (advertisers)</vt:lpstr>
      <vt:lpstr>Typical affiliate model (products /services)</vt:lpstr>
      <vt:lpstr>Examples of affiliate websites</vt:lpstr>
      <vt:lpstr>Quidco - Cash back</vt:lpstr>
      <vt:lpstr>Greasy palm - Cashback</vt:lpstr>
      <vt:lpstr>Mutual points - Earn points</vt:lpstr>
      <vt:lpstr>MyIce – online and offline points</vt:lpstr>
      <vt:lpstr>Shopping directory</vt:lpstr>
      <vt:lpstr>Click through to M &amp; S (note url has tracking code added)</vt:lpstr>
      <vt:lpstr>AdSense from Google (not an affiliate ad) </vt:lpstr>
      <vt:lpstr>Setting up an affiliate programme </vt:lpstr>
      <vt:lpstr>Key elements</vt:lpstr>
      <vt:lpstr>How does it work?</vt:lpstr>
      <vt:lpstr>DIY management </vt:lpstr>
      <vt:lpstr>Example of affiliate software</vt:lpstr>
      <vt:lpstr>Using an affiliate network</vt:lpstr>
      <vt:lpstr>Advantages and disadvantages</vt:lpstr>
      <vt:lpstr>Affiliate networks</vt:lpstr>
      <vt:lpstr>Affiliate networks – how they work?</vt:lpstr>
      <vt:lpstr>Affiliate networks – how they work?</vt:lpstr>
      <vt:lpstr>Viewing the Merchant directory</vt:lpstr>
      <vt:lpstr>Choosing an affiliate network</vt:lpstr>
      <vt:lpstr>Preparing your campaign</vt:lpstr>
      <vt:lpstr>Programme for selling products - example</vt:lpstr>
      <vt:lpstr>Creative</vt:lpstr>
      <vt:lpstr>Managing your campaign</vt:lpstr>
      <vt:lpstr>Likely results</vt:lpstr>
      <vt:lpstr>Improving your results</vt:lpstr>
      <vt:lpstr>Costs and commissions</vt:lpstr>
      <vt:lpstr> Product feed or syndication </vt:lpstr>
      <vt:lpstr>What is “product feed” or syndication</vt:lpstr>
      <vt:lpstr>What is “product feed” or syndication</vt:lpstr>
      <vt:lpstr>Examples of affiliate product feed sites</vt:lpstr>
      <vt:lpstr>Examples of affiliate product feed sites</vt:lpstr>
      <vt:lpstr>Product syndication</vt:lpstr>
      <vt:lpstr>Generating the feed</vt:lpstr>
      <vt:lpstr>Affiliate network feeds</vt:lpstr>
      <vt:lpstr>money taken on affiliate’s site  but no stock held</vt:lpstr>
      <vt:lpstr>Drop shipping</vt:lpstr>
      <vt:lpstr>Drop shipping - cont.</vt:lpstr>
      <vt:lpstr>Merchant – advantages and disadvantages</vt:lpstr>
      <vt:lpstr>Drop shipper – advantages and disadvantages</vt:lpstr>
      <vt:lpstr>Start your own drop shipping business</vt:lpstr>
      <vt:lpstr>Car Phone Warehouse – white label sites</vt:lpstr>
      <vt:lpstr>Market places </vt:lpstr>
      <vt:lpstr>Amazon – stock held vs drop shipping</vt:lpstr>
      <vt:lpstr>Not On The High Street.com</vt:lpstr>
      <vt:lpstr>Gift Wrapped and Gorgeous.co.uk</vt:lpstr>
      <vt:lpstr>Lead generation for services </vt:lpstr>
      <vt:lpstr>Types of lead generation</vt:lpstr>
      <vt:lpstr>Business to business affiliates banners</vt:lpstr>
      <vt:lpstr>Example of a programme for lead generation</vt:lpstr>
      <vt:lpstr>Creative</vt:lpstr>
      <vt:lpstr>Quotation sites</vt:lpstr>
      <vt:lpstr>Quotation sites</vt:lpstr>
      <vt:lpstr>Quotation services – B2B</vt:lpstr>
      <vt:lpstr>Quotation services – B2B</vt:lpstr>
      <vt:lpstr>Quotation - tradesman</vt:lpstr>
      <vt:lpstr>Sector specific quotes</vt:lpstr>
      <vt:lpstr>Sector specific quotes</vt:lpstr>
      <vt:lpstr>Pay per lead via other channels</vt:lpstr>
      <vt:lpstr>Pay per Sale – outsourced sales  and marketing</vt:lpstr>
      <vt:lpstr>Daily deal and voucher sites </vt:lpstr>
      <vt:lpstr>Daily Deals and Voucher Sites</vt:lpstr>
      <vt:lpstr>Voucher Codes Websites</vt:lpstr>
      <vt:lpstr>Groupon</vt:lpstr>
      <vt:lpstr>Groupon deals</vt:lpstr>
      <vt:lpstr>Groupon deals</vt:lpstr>
      <vt:lpstr>Alternatives to Groupon</vt:lpstr>
      <vt:lpstr>Alternatives to Groupon</vt:lpstr>
      <vt:lpstr>Mobile Based Deals</vt:lpstr>
      <vt:lpstr>Slide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Egley</dc:creator>
  <cp:lastModifiedBy> </cp:lastModifiedBy>
  <cp:revision>108</cp:revision>
  <cp:lastPrinted>2011-03-16T16:40:31Z</cp:lastPrinted>
  <dcterms:created xsi:type="dcterms:W3CDTF">2011-03-14T18:03:01Z</dcterms:created>
  <dcterms:modified xsi:type="dcterms:W3CDTF">2011-06-06T14:28:11Z</dcterms:modified>
</cp:coreProperties>
</file>